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1"/>
  </p:notesMasterIdLst>
  <p:sldIdLst>
    <p:sldId id="256" r:id="rId2"/>
    <p:sldId id="257" r:id="rId3"/>
    <p:sldId id="259" r:id="rId4"/>
    <p:sldId id="258" r:id="rId5"/>
    <p:sldId id="261" r:id="rId6"/>
    <p:sldId id="260" r:id="rId7"/>
    <p:sldId id="264" r:id="rId8"/>
    <p:sldId id="273" r:id="rId9"/>
    <p:sldId id="262" r:id="rId10"/>
    <p:sldId id="275" r:id="rId11"/>
    <p:sldId id="276" r:id="rId12"/>
    <p:sldId id="270" r:id="rId13"/>
    <p:sldId id="271" r:id="rId14"/>
    <p:sldId id="272" r:id="rId15"/>
    <p:sldId id="274" r:id="rId16"/>
    <p:sldId id="266" r:id="rId17"/>
    <p:sldId id="265" r:id="rId18"/>
    <p:sldId id="289" r:id="rId19"/>
    <p:sldId id="268" r:id="rId20"/>
    <p:sldId id="269" r:id="rId21"/>
    <p:sldId id="278" r:id="rId22"/>
    <p:sldId id="288" r:id="rId23"/>
    <p:sldId id="301" r:id="rId24"/>
    <p:sldId id="279" r:id="rId25"/>
    <p:sldId id="280" r:id="rId26"/>
    <p:sldId id="291" r:id="rId27"/>
    <p:sldId id="277" r:id="rId28"/>
    <p:sldId id="295" r:id="rId29"/>
    <p:sldId id="296" r:id="rId30"/>
    <p:sldId id="303" r:id="rId31"/>
    <p:sldId id="297" r:id="rId32"/>
    <p:sldId id="290" r:id="rId33"/>
    <p:sldId id="298" r:id="rId34"/>
    <p:sldId id="299" r:id="rId35"/>
    <p:sldId id="281" r:id="rId36"/>
    <p:sldId id="292" r:id="rId37"/>
    <p:sldId id="282" r:id="rId38"/>
    <p:sldId id="294" r:id="rId39"/>
    <p:sldId id="293" r:id="rId40"/>
    <p:sldId id="283" r:id="rId41"/>
    <p:sldId id="302" r:id="rId42"/>
    <p:sldId id="284" r:id="rId43"/>
    <p:sldId id="286" r:id="rId44"/>
    <p:sldId id="287" r:id="rId45"/>
    <p:sldId id="285" r:id="rId46"/>
    <p:sldId id="267" r:id="rId47"/>
    <p:sldId id="305" r:id="rId48"/>
    <p:sldId id="306"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4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EDCF6-779B-7C41-9DA6-427B71AADAC8}" type="datetimeFigureOut">
              <a:rPr lang="en-US" smtClean="0"/>
              <a:t>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4A84F-EE7D-6140-A5E0-CC567DD4B873}" type="slidenum">
              <a:rPr lang="en-US" smtClean="0"/>
              <a:t>‹#›</a:t>
            </a:fld>
            <a:endParaRPr lang="en-US"/>
          </a:p>
        </p:txBody>
      </p:sp>
    </p:spTree>
    <p:extLst>
      <p:ext uri="{BB962C8B-B14F-4D97-AF65-F5344CB8AC3E}">
        <p14:creationId xmlns:p14="http://schemas.microsoft.com/office/powerpoint/2010/main" val="3732263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then the author lies back and smokes a cigarette.”</a:t>
            </a:r>
          </a:p>
        </p:txBody>
      </p:sp>
      <p:sp>
        <p:nvSpPr>
          <p:cNvPr id="4" name="Slide Number Placeholder 3"/>
          <p:cNvSpPr>
            <a:spLocks noGrp="1"/>
          </p:cNvSpPr>
          <p:nvPr>
            <p:ph type="sldNum" sz="quarter" idx="10"/>
          </p:nvPr>
        </p:nvSpPr>
        <p:spPr/>
        <p:txBody>
          <a:bodyPr/>
          <a:lstStyle/>
          <a:p>
            <a:fld id="{5214A84F-EE7D-6140-A5E0-CC567DD4B873}" type="slidenum">
              <a:rPr lang="en-US" smtClean="0"/>
              <a:t>7</a:t>
            </a:fld>
            <a:endParaRPr lang="en-US"/>
          </a:p>
        </p:txBody>
      </p:sp>
    </p:spTree>
    <p:extLst>
      <p:ext uri="{BB962C8B-B14F-4D97-AF65-F5344CB8AC3E}">
        <p14:creationId xmlns:p14="http://schemas.microsoft.com/office/powerpoint/2010/main" val="27154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O.Henry</a:t>
            </a:r>
            <a:r>
              <a:rPr lang="en-US" dirty="0" smtClean="0"/>
              <a:t> ending: Maupassant; Saki . . . O. Henry’s “The Gift of the Magi” (watch chain/combs!)</a:t>
            </a:r>
            <a:endParaRPr lang="en-US" dirty="0"/>
          </a:p>
        </p:txBody>
      </p:sp>
      <p:sp>
        <p:nvSpPr>
          <p:cNvPr id="4" name="Slide Number Placeholder 3"/>
          <p:cNvSpPr>
            <a:spLocks noGrp="1"/>
          </p:cNvSpPr>
          <p:nvPr>
            <p:ph type="sldNum" sz="quarter" idx="10"/>
          </p:nvPr>
        </p:nvSpPr>
        <p:spPr/>
        <p:txBody>
          <a:bodyPr/>
          <a:lstStyle/>
          <a:p>
            <a:fld id="{5214A84F-EE7D-6140-A5E0-CC567DD4B873}" type="slidenum">
              <a:rPr lang="en-US" smtClean="0"/>
              <a:t>8</a:t>
            </a:fld>
            <a:endParaRPr lang="en-US"/>
          </a:p>
        </p:txBody>
      </p:sp>
    </p:spTree>
    <p:extLst>
      <p:ext uri="{BB962C8B-B14F-4D97-AF65-F5344CB8AC3E}">
        <p14:creationId xmlns:p14="http://schemas.microsoft.com/office/powerpoint/2010/main" val="2176099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protagonists CAN be static: e.g., Dostoevsky’s Underground Man.</a:t>
            </a:r>
            <a:endParaRPr lang="en-US" dirty="0"/>
          </a:p>
        </p:txBody>
      </p:sp>
      <p:sp>
        <p:nvSpPr>
          <p:cNvPr id="4" name="Slide Number Placeholder 3"/>
          <p:cNvSpPr>
            <a:spLocks noGrp="1"/>
          </p:cNvSpPr>
          <p:nvPr>
            <p:ph type="sldNum" sz="quarter" idx="10"/>
          </p:nvPr>
        </p:nvSpPr>
        <p:spPr/>
        <p:txBody>
          <a:bodyPr/>
          <a:lstStyle/>
          <a:p>
            <a:fld id="{5214A84F-EE7D-6140-A5E0-CC567DD4B873}" type="slidenum">
              <a:rPr lang="en-US" smtClean="0"/>
              <a:t>9</a:t>
            </a:fld>
            <a:endParaRPr lang="en-US"/>
          </a:p>
        </p:txBody>
      </p:sp>
    </p:spTree>
    <p:extLst>
      <p:ext uri="{BB962C8B-B14F-4D97-AF65-F5344CB8AC3E}">
        <p14:creationId xmlns:p14="http://schemas.microsoft.com/office/powerpoint/2010/main" val="269030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-person minor: </a:t>
            </a:r>
            <a:r>
              <a:rPr lang="en-US" dirty="0" err="1" smtClean="0"/>
              <a:t>e,g</a:t>
            </a:r>
            <a:r>
              <a:rPr lang="en-US" dirty="0" smtClean="0"/>
              <a:t>,, </a:t>
            </a:r>
            <a:r>
              <a:rPr lang="en-US" i="1" dirty="0" smtClean="0"/>
              <a:t>The Heart of</a:t>
            </a:r>
            <a:r>
              <a:rPr lang="en-US" i="1" baseline="0" dirty="0" smtClean="0"/>
              <a:t> Darkness</a:t>
            </a:r>
            <a:r>
              <a:rPr lang="en-US" i="0" baseline="0" dirty="0" smtClean="0"/>
              <a:t> (anonymous narrator)</a:t>
            </a:r>
            <a:endParaRPr lang="en-US" dirty="0"/>
          </a:p>
        </p:txBody>
      </p:sp>
      <p:sp>
        <p:nvSpPr>
          <p:cNvPr id="4" name="Slide Number Placeholder 3"/>
          <p:cNvSpPr>
            <a:spLocks noGrp="1"/>
          </p:cNvSpPr>
          <p:nvPr>
            <p:ph type="sldNum" sz="quarter" idx="10"/>
          </p:nvPr>
        </p:nvSpPr>
        <p:spPr/>
        <p:txBody>
          <a:bodyPr/>
          <a:lstStyle/>
          <a:p>
            <a:fld id="{5214A84F-EE7D-6140-A5E0-CC567DD4B873}" type="slidenum">
              <a:rPr lang="en-US" smtClean="0"/>
              <a:t>10</a:t>
            </a:fld>
            <a:endParaRPr lang="en-US"/>
          </a:p>
        </p:txBody>
      </p:sp>
    </p:spTree>
    <p:extLst>
      <p:ext uri="{BB962C8B-B14F-4D97-AF65-F5344CB8AC3E}">
        <p14:creationId xmlns:p14="http://schemas.microsoft.com/office/powerpoint/2010/main" val="1039325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O’Connor’s Mrs. Freeman (both verbal and dramatic[?!] irony): “’Some can’t be that simple,’ she said. ‘I know I never could.’”</a:t>
            </a:r>
            <a:endParaRPr lang="en-US" dirty="0"/>
          </a:p>
        </p:txBody>
      </p:sp>
      <p:sp>
        <p:nvSpPr>
          <p:cNvPr id="4" name="Slide Number Placeholder 3"/>
          <p:cNvSpPr>
            <a:spLocks noGrp="1"/>
          </p:cNvSpPr>
          <p:nvPr>
            <p:ph type="sldNum" sz="quarter" idx="10"/>
          </p:nvPr>
        </p:nvSpPr>
        <p:spPr/>
        <p:txBody>
          <a:bodyPr/>
          <a:lstStyle/>
          <a:p>
            <a:fld id="{5214A84F-EE7D-6140-A5E0-CC567DD4B873}" type="slidenum">
              <a:rPr lang="en-US" smtClean="0"/>
              <a:t>15</a:t>
            </a:fld>
            <a:endParaRPr lang="en-US"/>
          </a:p>
        </p:txBody>
      </p:sp>
    </p:spTree>
    <p:extLst>
      <p:ext uri="{BB962C8B-B14F-4D97-AF65-F5344CB8AC3E}">
        <p14:creationId xmlns:p14="http://schemas.microsoft.com/office/powerpoint/2010/main" val="131768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DB32461A-250E-4A29-9E9B-599CA3838FA1}" type="datetime1">
              <a:rPr lang="en-US" smtClean="0"/>
              <a:pPr/>
              <a:t>1/15/15</a:t>
            </a:fld>
            <a:endParaRPr lang="en-US" dirty="0"/>
          </a:p>
        </p:txBody>
      </p:sp>
      <p:sp>
        <p:nvSpPr>
          <p:cNvPr id="16" name="Slide Number Placeholder 15"/>
          <p:cNvSpPr>
            <a:spLocks noGrp="1"/>
          </p:cNvSpPr>
          <p:nvPr>
            <p:ph type="sldNum" sz="quarter" idx="11"/>
          </p:nvPr>
        </p:nvSpPr>
        <p:spPr/>
        <p:txBody>
          <a:bodyPr/>
          <a:lstStyle/>
          <a:p>
            <a:fld id="{CF40B41D-FD10-4A38-B39B-626510BD49B7}"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81099-48EC-46A3-9530-F58EB96AF77C}" type="datetime1">
              <a:rPr lang="en-US" smtClean="0"/>
              <a:pPr/>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97E24-FFB9-4C73-8C6D-E02A7AD33DB8}" type="datetime1">
              <a:rPr lang="en-US" smtClean="0"/>
              <a:pPr/>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F1AD66C-382E-48AD-8F4C-E87C4D4A8B28}" type="datetime1">
              <a:rPr lang="en-US" smtClean="0"/>
              <a:pPr/>
              <a:t>1/15/15</a:t>
            </a:fld>
            <a:endParaRPr lang="en-US" dirty="0"/>
          </a:p>
        </p:txBody>
      </p:sp>
      <p:sp>
        <p:nvSpPr>
          <p:cNvPr id="15" name="Slide Number Placeholder 14"/>
          <p:cNvSpPr>
            <a:spLocks noGrp="1"/>
          </p:cNvSpPr>
          <p:nvPr>
            <p:ph type="sldNum" sz="quarter" idx="15"/>
          </p:nvPr>
        </p:nvSpPr>
        <p:spPr/>
        <p:txBody>
          <a:bodyPr/>
          <a:lstStyle>
            <a:lvl1pPr algn="ctr">
              <a:defRPr/>
            </a:lvl1pPr>
          </a:lstStyle>
          <a:p>
            <a:fld id="{CF40B41D-FD10-4A38-B39B-626510BD49B7}"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F4ADA4-35DF-4BD1-8C53-4246F035229A}" type="datetime1">
              <a:rPr lang="en-US" smtClean="0"/>
              <a:pPr/>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59F63ED-02B1-490A-8EAD-E0CB136D5388}" type="datetime1">
              <a:rPr lang="en-US" smtClean="0"/>
              <a:pPr/>
              <a:t>1/15/15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1/15/15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5FFBFE-5C08-4E0E-AF38-FB925F0B4D71}" type="datetime1">
              <a:rPr lang="en-US" smtClean="0"/>
              <a:pPr/>
              <a:t>1/15/15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1/15/15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6E82007-CDD1-4BCF-B9F4-9D458EFEEFE1}" type="datetime1">
              <a:rPr lang="en-US" smtClean="0"/>
              <a:pPr/>
              <a:t>1/15/15</a:t>
            </a:fld>
            <a:endParaRPr lang="en-US" dirty="0"/>
          </a:p>
        </p:txBody>
      </p:sp>
      <p:sp>
        <p:nvSpPr>
          <p:cNvPr id="9" name="Slide Number Placeholder 8"/>
          <p:cNvSpPr>
            <a:spLocks noGrp="1"/>
          </p:cNvSpPr>
          <p:nvPr>
            <p:ph type="sldNum" sz="quarter" idx="15"/>
          </p:nvPr>
        </p:nvSpPr>
        <p:spPr/>
        <p:txBody>
          <a:bodyPr/>
          <a:lstStyle/>
          <a:p>
            <a:fld id="{CF40B41D-FD10-4A38-B39B-626510BD49B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4A4F265-CA88-4C30-A9AD-02E6A5184734}" type="datetime1">
              <a:rPr lang="en-US" smtClean="0"/>
              <a:pPr/>
              <a:t>1/15/15</a:t>
            </a:fld>
            <a:endParaRPr lang="en-US" dirty="0"/>
          </a:p>
        </p:txBody>
      </p:sp>
      <p:sp>
        <p:nvSpPr>
          <p:cNvPr id="9" name="Slide Number Placeholder 8"/>
          <p:cNvSpPr>
            <a:spLocks noGrp="1"/>
          </p:cNvSpPr>
          <p:nvPr>
            <p:ph type="sldNum" sz="quarter" idx="11"/>
          </p:nvPr>
        </p:nvSpPr>
        <p:spPr/>
        <p:txBody>
          <a:bodyPr/>
          <a:lstStyle/>
          <a:p>
            <a:fld id="{CF40B41D-FD10-4A38-B39B-626510BD49B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823242C-D747-4ADD-80D8-99421268E3A8}" type="datetime1">
              <a:rPr lang="en-US" smtClean="0"/>
              <a:pPr/>
              <a:t>1/15/15</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0B41D-FD10-4A38-B39B-626510BD49B7}"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g"/><Relationship Id="rId3" Type="http://schemas.openxmlformats.org/officeDocument/2006/relationships/image" Target="../media/image10.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6.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8.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9.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0.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1.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2.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3.gi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4.gi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1873518">
            <a:off x="2743200" y="3901388"/>
            <a:ext cx="6550825" cy="598075"/>
          </a:xfrm>
        </p:spPr>
        <p:txBody>
          <a:bodyPr/>
          <a:lstStyle/>
          <a:p>
            <a:pPr algn="r"/>
            <a:r>
              <a:rPr lang="en-US" sz="2400" dirty="0" smtClean="0">
                <a:solidFill>
                  <a:schemeClr val="bg1"/>
                </a:solidFill>
                <a:latin typeface="Chalkboard"/>
                <a:cs typeface="Chalkboard"/>
              </a:rPr>
              <a:t>Think of this as really a HANDOUT!</a:t>
            </a:r>
          </a:p>
        </p:txBody>
      </p:sp>
      <p:sp>
        <p:nvSpPr>
          <p:cNvPr id="2" name="Title 1"/>
          <p:cNvSpPr>
            <a:spLocks noGrp="1"/>
          </p:cNvSpPr>
          <p:nvPr>
            <p:ph type="ctrTitle"/>
          </p:nvPr>
        </p:nvSpPr>
        <p:spPr>
          <a:xfrm>
            <a:off x="457200" y="94067"/>
            <a:ext cx="8305800" cy="3320866"/>
          </a:xfrm>
        </p:spPr>
        <p:txBody>
          <a:bodyPr>
            <a:prstTxWarp prst="textWave1">
              <a:avLst/>
            </a:prstTxWarp>
          </a:bodyPr>
          <a:lstStyle/>
          <a:p>
            <a:r>
              <a:rPr lang="en-US" sz="5400" dirty="0" smtClean="0">
                <a:solidFill>
                  <a:schemeClr val="accent2"/>
                </a:solidFill>
                <a:latin typeface="Marker Felt"/>
                <a:cs typeface="Marker Felt"/>
              </a:rPr>
              <a:t>The Art</a:t>
            </a:r>
            <a:br>
              <a:rPr lang="en-US" sz="5400" dirty="0" smtClean="0">
                <a:solidFill>
                  <a:schemeClr val="accent2"/>
                </a:solidFill>
                <a:latin typeface="Marker Felt"/>
                <a:cs typeface="Marker Felt"/>
              </a:rPr>
            </a:br>
            <a:r>
              <a:rPr lang="en-US" sz="5400" dirty="0" smtClean="0">
                <a:solidFill>
                  <a:schemeClr val="accent2"/>
                </a:solidFill>
                <a:latin typeface="Marker Felt"/>
                <a:cs typeface="Marker Felt"/>
              </a:rPr>
              <a:t>(&amp; Times)</a:t>
            </a:r>
            <a:br>
              <a:rPr lang="en-US" sz="5400" dirty="0" smtClean="0">
                <a:solidFill>
                  <a:schemeClr val="accent2"/>
                </a:solidFill>
                <a:latin typeface="Marker Felt"/>
                <a:cs typeface="Marker Felt"/>
              </a:rPr>
            </a:br>
            <a:r>
              <a:rPr lang="en-US" sz="5400" dirty="0" smtClean="0">
                <a:solidFill>
                  <a:schemeClr val="accent2"/>
                </a:solidFill>
                <a:latin typeface="Marker Felt"/>
                <a:cs typeface="Marker Felt"/>
              </a:rPr>
              <a:t>of the Short </a:t>
            </a:r>
            <a:r>
              <a:rPr lang="en-US" sz="5400" dirty="0">
                <a:solidFill>
                  <a:schemeClr val="accent2"/>
                </a:solidFill>
                <a:latin typeface="Marker Felt"/>
                <a:cs typeface="Marker Felt"/>
              </a:rPr>
              <a:t>S</a:t>
            </a:r>
            <a:r>
              <a:rPr lang="en-US" sz="5400" dirty="0" smtClean="0">
                <a:solidFill>
                  <a:schemeClr val="accent2"/>
                </a:solidFill>
                <a:latin typeface="Marker Felt"/>
                <a:cs typeface="Marker Felt"/>
              </a:rPr>
              <a:t>tory</a:t>
            </a:r>
            <a:endParaRPr lang="en-US" sz="5400" dirty="0">
              <a:solidFill>
                <a:schemeClr val="accent2"/>
              </a:solidFill>
              <a:latin typeface="Marker Felt"/>
              <a:cs typeface="Marker Felt"/>
            </a:endParaRPr>
          </a:p>
        </p:txBody>
      </p:sp>
      <p:pic>
        <p:nvPicPr>
          <p:cNvPr id="5" name="Picture 4" descr="The Art of the Short Stor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884" y="2904123"/>
            <a:ext cx="2616200" cy="3810000"/>
          </a:xfrm>
          <a:prstGeom prst="rect">
            <a:avLst/>
          </a:prstGeom>
          <a:effectLst>
            <a:outerShdw blurRad="50800" dist="38100" dir="2700000" algn="tl" rotWithShape="0">
              <a:schemeClr val="accent2">
                <a:alpha val="43000"/>
              </a:schemeClr>
            </a:outerShdw>
          </a:effectLst>
        </p:spPr>
      </p:pic>
      <p:sp>
        <p:nvSpPr>
          <p:cNvPr id="6" name="Subtitle 2"/>
          <p:cNvSpPr txBox="1">
            <a:spLocks/>
          </p:cNvSpPr>
          <p:nvPr/>
        </p:nvSpPr>
        <p:spPr>
          <a:xfrm>
            <a:off x="418430" y="5897213"/>
            <a:ext cx="8305800" cy="598075"/>
          </a:xfrm>
          <a:prstGeom prst="rect">
            <a:avLst/>
          </a:prstGeom>
        </p:spPr>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lgn="r"/>
            <a:r>
              <a:rPr lang="en-US" sz="2400" dirty="0" smtClean="0">
                <a:solidFill>
                  <a:srgbClr val="F3A447"/>
                </a:solidFill>
                <a:latin typeface="Chalkboard"/>
                <a:cs typeface="Chalkboard"/>
              </a:rPr>
              <a:t>—Tom Gannon, Fall 2013</a:t>
            </a:r>
          </a:p>
        </p:txBody>
      </p:sp>
    </p:spTree>
    <p:extLst>
      <p:ext uri="{BB962C8B-B14F-4D97-AF65-F5344CB8AC3E}">
        <p14:creationId xmlns:p14="http://schemas.microsoft.com/office/powerpoint/2010/main" val="24987236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POINT OF VIEW </a:t>
            </a:r>
            <a:r>
              <a:rPr lang="en-US" sz="2800" dirty="0" smtClean="0">
                <a:solidFill>
                  <a:schemeClr val="bg1"/>
                </a:solidFill>
                <a:latin typeface="Chalkboard"/>
                <a:cs typeface="Chalkboard"/>
              </a:rPr>
              <a:t>(G&amp;G 857-858)</a:t>
            </a:r>
          </a:p>
          <a:p>
            <a:pPr marL="914400" indent="-457200">
              <a:buClr>
                <a:srgbClr val="FF0000"/>
              </a:buClr>
              <a:buFont typeface="Courier New"/>
              <a:buChar char="o"/>
            </a:pPr>
            <a:r>
              <a:rPr lang="en-US" sz="2800" b="1" dirty="0" smtClean="0">
                <a:solidFill>
                  <a:schemeClr val="bg1"/>
                </a:solidFill>
                <a:latin typeface="Chalkboard"/>
                <a:cs typeface="Chalkboard"/>
              </a:rPr>
              <a:t>1st </a:t>
            </a:r>
            <a:r>
              <a:rPr lang="en-US" sz="2800" b="1" dirty="0">
                <a:solidFill>
                  <a:schemeClr val="bg1"/>
                </a:solidFill>
                <a:latin typeface="Chalkboard"/>
                <a:cs typeface="Chalkboard"/>
              </a:rPr>
              <a:t>Person </a:t>
            </a:r>
            <a:r>
              <a:rPr lang="en-US" sz="2800" dirty="0">
                <a:solidFill>
                  <a:schemeClr val="bg1"/>
                </a:solidFill>
                <a:latin typeface="Chalkboard"/>
                <a:cs typeface="Chalkboard"/>
              </a:rPr>
              <a:t>(narrator) </a:t>
            </a:r>
          </a:p>
          <a:p>
            <a:pPr marL="1371600" indent="-457200">
              <a:buClr>
                <a:srgbClr val="FF0000"/>
              </a:buClr>
              <a:buFont typeface="Arial"/>
              <a:buChar char="•"/>
            </a:pPr>
            <a:r>
              <a:rPr lang="en-US" sz="2800" b="1" dirty="0" smtClean="0">
                <a:solidFill>
                  <a:schemeClr val="bg1"/>
                </a:solidFill>
                <a:latin typeface="Chalkboard"/>
                <a:cs typeface="Chalkboard"/>
              </a:rPr>
              <a:t>major</a:t>
            </a:r>
            <a:r>
              <a:rPr lang="en-US" sz="2800" dirty="0" smtClean="0">
                <a:solidFill>
                  <a:schemeClr val="bg1"/>
                </a:solidFill>
                <a:latin typeface="Chalkboard"/>
                <a:cs typeface="Chalkboard"/>
              </a:rPr>
              <a:t> </a:t>
            </a:r>
            <a:r>
              <a:rPr lang="en-US" sz="2800" dirty="0">
                <a:solidFill>
                  <a:schemeClr val="bg1"/>
                </a:solidFill>
                <a:latin typeface="Chalkboard"/>
                <a:cs typeface="Chalkboard"/>
              </a:rPr>
              <a:t>character</a:t>
            </a:r>
          </a:p>
          <a:p>
            <a:pPr marL="1371600" indent="-457200">
              <a:buClr>
                <a:srgbClr val="FF0000"/>
              </a:buClr>
              <a:buFont typeface="Arial"/>
              <a:buChar char="•"/>
            </a:pPr>
            <a:r>
              <a:rPr lang="en-US" sz="2800" b="1" dirty="0" smtClean="0">
                <a:solidFill>
                  <a:schemeClr val="bg1"/>
                </a:solidFill>
                <a:latin typeface="Chalkboard"/>
                <a:cs typeface="Chalkboard"/>
              </a:rPr>
              <a:t>minor</a:t>
            </a:r>
            <a:r>
              <a:rPr lang="en-US" sz="2800" dirty="0" smtClean="0">
                <a:solidFill>
                  <a:schemeClr val="bg1"/>
                </a:solidFill>
                <a:latin typeface="Chalkboard"/>
                <a:cs typeface="Chalkboard"/>
              </a:rPr>
              <a:t> </a:t>
            </a:r>
            <a:r>
              <a:rPr lang="en-US" sz="2800" dirty="0">
                <a:solidFill>
                  <a:schemeClr val="bg1"/>
                </a:solidFill>
                <a:latin typeface="Chalkboard"/>
                <a:cs typeface="Chalkboard"/>
              </a:rPr>
              <a:t>character ("narrator-agent")</a:t>
            </a:r>
          </a:p>
          <a:p>
            <a:pPr marL="457200">
              <a:buClr>
                <a:srgbClr val="FF0000"/>
              </a:buClr>
            </a:pPr>
            <a:r>
              <a:rPr lang="en-US" sz="2800" dirty="0">
                <a:solidFill>
                  <a:schemeClr val="bg1"/>
                </a:solidFill>
                <a:latin typeface="Chalkboard"/>
                <a:cs typeface="Chalkboard"/>
              </a:rPr>
              <a:t> 	—also: </a:t>
            </a:r>
            <a:r>
              <a:rPr lang="en-US" sz="2800" b="1" dirty="0" smtClean="0">
                <a:solidFill>
                  <a:schemeClr val="bg1"/>
                </a:solidFill>
                <a:latin typeface="Chalkboard"/>
                <a:cs typeface="Chalkboard"/>
              </a:rPr>
              <a:t>naïve</a:t>
            </a:r>
            <a:r>
              <a:rPr lang="en-US" sz="2800" dirty="0" smtClean="0">
                <a:solidFill>
                  <a:schemeClr val="bg1"/>
                </a:solidFill>
                <a:latin typeface="Chalkboard"/>
                <a:cs typeface="Chalkboard"/>
              </a:rPr>
              <a:t> </a:t>
            </a:r>
            <a:r>
              <a:rPr lang="en-US" sz="2800" dirty="0">
                <a:solidFill>
                  <a:schemeClr val="bg1"/>
                </a:solidFill>
                <a:latin typeface="Chalkboard"/>
                <a:cs typeface="Chalkboard"/>
              </a:rPr>
              <a:t>narrator; reliable vs. </a:t>
            </a:r>
            <a:r>
              <a:rPr lang="en-US" sz="2800" b="1" dirty="0">
                <a:solidFill>
                  <a:schemeClr val="bg1"/>
                </a:solidFill>
                <a:latin typeface="Chalkboard"/>
                <a:cs typeface="Chalkboard"/>
              </a:rPr>
              <a:t>unreliable</a:t>
            </a:r>
            <a:r>
              <a:rPr lang="en-US" sz="2800" dirty="0">
                <a:solidFill>
                  <a:schemeClr val="bg1"/>
                </a:solidFill>
                <a:latin typeface="Chalkboard"/>
                <a:cs typeface="Chalkboard"/>
              </a:rPr>
              <a:t> ~</a:t>
            </a:r>
            <a:r>
              <a:rPr lang="en-US" sz="2800" dirty="0" smtClean="0">
                <a:solidFill>
                  <a:schemeClr val="bg1"/>
                </a:solidFill>
                <a:latin typeface="Chalkboard"/>
                <a:cs typeface="Chalkboard"/>
              </a:rPr>
              <a:t>;</a:t>
            </a:r>
          </a:p>
          <a:p>
            <a:pPr marL="457200">
              <a:buClr>
                <a:srgbClr val="FF0000"/>
              </a:buClr>
            </a:pPr>
            <a:r>
              <a:rPr lang="en-US" sz="2800" dirty="0">
                <a:solidFill>
                  <a:schemeClr val="bg1"/>
                </a:solidFill>
                <a:latin typeface="Chalkboard"/>
                <a:cs typeface="Chalkboard"/>
              </a:rPr>
              <a:t>	</a:t>
            </a:r>
            <a:r>
              <a:rPr lang="en-US" sz="2800" dirty="0" smtClean="0">
                <a:solidFill>
                  <a:schemeClr val="bg1"/>
                </a:solidFill>
                <a:latin typeface="Chalkboard"/>
                <a:cs typeface="Chalkboard"/>
              </a:rPr>
              <a:t>	  </a:t>
            </a:r>
            <a:r>
              <a:rPr lang="en-US" sz="2800" b="1" dirty="0">
                <a:solidFill>
                  <a:schemeClr val="bg1"/>
                </a:solidFill>
                <a:latin typeface="Chalkboard"/>
                <a:cs typeface="Chalkboard"/>
              </a:rPr>
              <a:t>stream of consciousness</a:t>
            </a:r>
          </a:p>
          <a:p>
            <a:pPr marL="914400" indent="-457200">
              <a:buClr>
                <a:srgbClr val="FF0000"/>
              </a:buClr>
              <a:buFont typeface="Courier New"/>
              <a:buChar char="o"/>
            </a:pPr>
            <a:r>
              <a:rPr lang="en-US" sz="2800" b="1" dirty="0">
                <a:solidFill>
                  <a:schemeClr val="bg1"/>
                </a:solidFill>
                <a:latin typeface="Chalkboard"/>
                <a:cs typeface="Chalkboard"/>
              </a:rPr>
              <a:t>3rd Person </a:t>
            </a:r>
            <a:r>
              <a:rPr lang="en-US" sz="2800" dirty="0">
                <a:solidFill>
                  <a:schemeClr val="bg1"/>
                </a:solidFill>
                <a:latin typeface="Chalkboard"/>
                <a:cs typeface="Chalkboard"/>
              </a:rPr>
              <a:t>(narrator)</a:t>
            </a:r>
          </a:p>
          <a:p>
            <a:pPr marL="1371600" indent="-457200">
              <a:buClr>
                <a:srgbClr val="FF0000"/>
              </a:buClr>
              <a:buFont typeface="Arial"/>
              <a:buChar char="•"/>
            </a:pPr>
            <a:r>
              <a:rPr lang="en-US" sz="2800" b="1" dirty="0" smtClean="0">
                <a:solidFill>
                  <a:schemeClr val="bg1"/>
                </a:solidFill>
                <a:latin typeface="Chalkboard"/>
                <a:cs typeface="Chalkboard"/>
              </a:rPr>
              <a:t>omniscient</a:t>
            </a:r>
            <a:endParaRPr lang="en-US" sz="2800" b="1" dirty="0">
              <a:solidFill>
                <a:schemeClr val="bg1"/>
              </a:solidFill>
              <a:latin typeface="Chalkboard"/>
              <a:cs typeface="Chalkboard"/>
            </a:endParaRPr>
          </a:p>
          <a:p>
            <a:pPr marL="1828800" indent="-457200">
              <a:buClr>
                <a:srgbClr val="FF0000"/>
              </a:buClr>
              <a:buFont typeface="Wingdings" charset="2"/>
              <a:buChar char="ü"/>
            </a:pPr>
            <a:r>
              <a:rPr lang="en-US" sz="2800" dirty="0" smtClean="0">
                <a:solidFill>
                  <a:schemeClr val="bg1"/>
                </a:solidFill>
                <a:latin typeface="Chalkboard"/>
                <a:cs typeface="Chalkboard"/>
              </a:rPr>
              <a:t>"</a:t>
            </a:r>
            <a:r>
              <a:rPr lang="en-US" sz="2800" b="1" dirty="0">
                <a:solidFill>
                  <a:schemeClr val="bg1"/>
                </a:solidFill>
                <a:latin typeface="Chalkboard"/>
                <a:cs typeface="Chalkboard"/>
              </a:rPr>
              <a:t>Olympian</a:t>
            </a:r>
            <a:r>
              <a:rPr lang="en-US" sz="2800" dirty="0">
                <a:solidFill>
                  <a:schemeClr val="bg1"/>
                </a:solidFill>
                <a:latin typeface="Chalkboard"/>
                <a:cs typeface="Chalkboard"/>
              </a:rPr>
              <a:t>" (editorial-</a:t>
            </a:r>
            <a:r>
              <a:rPr lang="en-US" sz="2800" b="1" dirty="0">
                <a:solidFill>
                  <a:schemeClr val="bg1"/>
                </a:solidFill>
                <a:latin typeface="Chalkboard"/>
                <a:cs typeface="Chalkboard"/>
              </a:rPr>
              <a:t>intrusive</a:t>
            </a:r>
            <a:r>
              <a:rPr lang="en-US" sz="2800" dirty="0" smtClean="0">
                <a:solidFill>
                  <a:schemeClr val="bg1"/>
                </a:solidFill>
                <a:latin typeface="Chalkboard"/>
                <a:cs typeface="Chalkboard"/>
              </a:rPr>
              <a:t>,</a:t>
            </a:r>
          </a:p>
          <a:p>
            <a:pPr marL="1828800" lvl="1">
              <a:buClr>
                <a:srgbClr val="FF0000"/>
              </a:buClr>
            </a:pPr>
            <a:r>
              <a:rPr lang="en-US" sz="2800" dirty="0">
                <a:solidFill>
                  <a:schemeClr val="bg1"/>
                </a:solidFill>
                <a:latin typeface="Chalkboard"/>
                <a:cs typeface="Chalkboard"/>
              </a:rPr>
              <a:t>	</a:t>
            </a:r>
            <a:r>
              <a:rPr lang="en-US" sz="2800" dirty="0" smtClean="0">
                <a:solidFill>
                  <a:schemeClr val="bg1"/>
                </a:solidFill>
                <a:latin typeface="Chalkboard"/>
                <a:cs typeface="Chalkboard"/>
              </a:rPr>
              <a:t>authorial</a:t>
            </a:r>
            <a:r>
              <a:rPr lang="en-US" sz="2800" dirty="0">
                <a:solidFill>
                  <a:schemeClr val="bg1"/>
                </a:solidFill>
                <a:latin typeface="Chalkboard"/>
                <a:cs typeface="Chalkboard"/>
              </a:rPr>
              <a:t>-intrusive)</a:t>
            </a:r>
          </a:p>
          <a:p>
            <a:pPr marL="1371600" indent="-457200">
              <a:buClr>
                <a:srgbClr val="FF0000"/>
              </a:buClr>
              <a:buFont typeface="Arial"/>
              <a:buChar char="•"/>
            </a:pPr>
            <a:r>
              <a:rPr lang="en-US" sz="2800" b="1" dirty="0" smtClean="0">
                <a:solidFill>
                  <a:schemeClr val="bg1"/>
                </a:solidFill>
                <a:latin typeface="Chalkboard"/>
                <a:cs typeface="Chalkboard"/>
              </a:rPr>
              <a:t>limited </a:t>
            </a:r>
            <a:r>
              <a:rPr lang="en-US" sz="2800" b="1" dirty="0">
                <a:solidFill>
                  <a:schemeClr val="bg1"/>
                </a:solidFill>
                <a:latin typeface="Chalkboard"/>
                <a:cs typeface="Chalkboard"/>
              </a:rPr>
              <a:t>omniscient </a:t>
            </a:r>
            <a:r>
              <a:rPr lang="en-US" sz="2800" dirty="0">
                <a:solidFill>
                  <a:schemeClr val="bg1"/>
                </a:solidFill>
                <a:latin typeface="Chalkboard"/>
                <a:cs typeface="Chalkboard"/>
              </a:rPr>
              <a:t>("central intelligence")</a:t>
            </a:r>
          </a:p>
          <a:p>
            <a:pPr marL="1828800" indent="-457200">
              <a:buClr>
                <a:srgbClr val="FF0000"/>
              </a:buClr>
              <a:buFont typeface="Wingdings" charset="2"/>
              <a:buChar char="ü"/>
            </a:pPr>
            <a:r>
              <a:rPr lang="en-US" sz="2800" dirty="0" smtClean="0">
                <a:solidFill>
                  <a:schemeClr val="bg1"/>
                </a:solidFill>
                <a:latin typeface="Chalkboard"/>
                <a:cs typeface="Chalkboard"/>
              </a:rPr>
              <a:t>multiple </a:t>
            </a:r>
            <a:r>
              <a:rPr lang="en-US" sz="2800" dirty="0">
                <a:solidFill>
                  <a:schemeClr val="bg1"/>
                </a:solidFill>
                <a:latin typeface="Chalkboard"/>
                <a:cs typeface="Chalkboard"/>
              </a:rPr>
              <a:t>character limited </a:t>
            </a:r>
            <a:r>
              <a:rPr lang="en-US" sz="2800" dirty="0" smtClean="0">
                <a:solidFill>
                  <a:schemeClr val="bg1"/>
                </a:solidFill>
                <a:latin typeface="Chalkboard"/>
                <a:cs typeface="Chalkboard"/>
              </a:rPr>
              <a:t>omniscient</a:t>
            </a:r>
          </a:p>
          <a:p>
            <a:pPr marL="1371600" lvl="1" indent="-457200">
              <a:buClr>
                <a:srgbClr val="FF0000"/>
              </a:buClr>
              <a:buFont typeface="Arial"/>
              <a:buChar char="•"/>
            </a:pPr>
            <a:r>
              <a:rPr lang="en-US" sz="2800" b="1" dirty="0">
                <a:solidFill>
                  <a:schemeClr val="bg1"/>
                </a:solidFill>
                <a:latin typeface="Chalkboard"/>
                <a:cs typeface="Chalkboard"/>
              </a:rPr>
              <a:t>o</a:t>
            </a:r>
            <a:r>
              <a:rPr lang="en-US" sz="2800" b="1" dirty="0" smtClean="0">
                <a:solidFill>
                  <a:schemeClr val="bg1"/>
                </a:solidFill>
                <a:latin typeface="Chalkboard"/>
                <a:cs typeface="Chalkboard"/>
              </a:rPr>
              <a:t>bjective-detached </a:t>
            </a:r>
            <a:r>
              <a:rPr lang="en-US" sz="2800" dirty="0">
                <a:solidFill>
                  <a:schemeClr val="bg1"/>
                </a:solidFill>
                <a:latin typeface="Chalkboard"/>
                <a:cs typeface="Chalkboard"/>
              </a:rPr>
              <a:t>("camera eye," "fly on </a:t>
            </a:r>
            <a:r>
              <a:rPr lang="en-US" sz="2800" dirty="0" smtClean="0">
                <a:solidFill>
                  <a:schemeClr val="bg1"/>
                </a:solidFill>
                <a:latin typeface="Chalkboard"/>
                <a:cs typeface="Chalkboard"/>
              </a:rPr>
              <a:t>	the </a:t>
            </a:r>
            <a:r>
              <a:rPr lang="en-US" sz="2800" dirty="0">
                <a:solidFill>
                  <a:schemeClr val="bg1"/>
                </a:solidFill>
                <a:latin typeface="Chalkboard"/>
                <a:cs typeface="Chalkboard"/>
              </a:rPr>
              <a:t>wall")</a:t>
            </a:r>
          </a:p>
          <a:p>
            <a:endParaRPr lang="en-US" sz="2800" dirty="0" smtClean="0">
              <a:solidFill>
                <a:schemeClr val="bg1"/>
              </a:solidFill>
              <a:latin typeface="Chalkboard"/>
              <a:cs typeface="Chalkboard"/>
            </a:endParaRPr>
          </a:p>
          <a:p>
            <a:endParaRPr lang="en-US" sz="2800" dirty="0" smtClean="0">
              <a:solidFill>
                <a:schemeClr val="bg1"/>
              </a:solidFill>
              <a:latin typeface="Chalkboard"/>
              <a:cs typeface="Chalkboard"/>
            </a:endParaRPr>
          </a:p>
        </p:txBody>
      </p:sp>
    </p:spTree>
    <p:extLst>
      <p:ext uri="{BB962C8B-B14F-4D97-AF65-F5344CB8AC3E}">
        <p14:creationId xmlns:p14="http://schemas.microsoft.com/office/powerpoint/2010/main" val="25861268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SETTING</a:t>
            </a:r>
            <a:r>
              <a:rPr lang="en-US" sz="2800" dirty="0" smtClean="0">
                <a:solidFill>
                  <a:schemeClr val="bg1"/>
                </a:solidFill>
                <a:latin typeface="Chalkboard"/>
                <a:cs typeface="Chalkboard"/>
              </a:rPr>
              <a:t> (G&amp;G 859-860)</a:t>
            </a:r>
          </a:p>
          <a:p>
            <a:pPr marL="914400" indent="-457200">
              <a:buClr>
                <a:srgbClr val="FF0000"/>
              </a:buClr>
              <a:buFont typeface="Courier New"/>
              <a:buChar char="o"/>
            </a:pPr>
            <a:endParaRPr lang="en-US" sz="2800" b="1" dirty="0" smtClean="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atmosphere</a:t>
            </a:r>
            <a:r>
              <a:rPr lang="en-US" sz="2800" dirty="0" smtClean="0">
                <a:solidFill>
                  <a:schemeClr val="bg1"/>
                </a:solidFill>
                <a:latin typeface="Chalkboard"/>
                <a:cs typeface="Chalkboard"/>
              </a:rPr>
              <a:t> </a:t>
            </a:r>
            <a:r>
              <a:rPr lang="en-US" sz="2800" dirty="0">
                <a:solidFill>
                  <a:schemeClr val="bg1"/>
                </a:solidFill>
                <a:latin typeface="Chalkboard"/>
                <a:cs typeface="Chalkboard"/>
              </a:rPr>
              <a:t>(“emotional aura” [859], mood)</a:t>
            </a:r>
          </a:p>
          <a:p>
            <a:pPr marL="914400" indent="-457200">
              <a:buClr>
                <a:srgbClr val="FF0000"/>
              </a:buClr>
              <a:buFont typeface="Courier New"/>
              <a:buChar char="o"/>
            </a:pPr>
            <a:r>
              <a:rPr lang="en-US" sz="2800" b="1" dirty="0" smtClean="0">
                <a:solidFill>
                  <a:schemeClr val="bg1"/>
                </a:solidFill>
                <a:latin typeface="Chalkboard"/>
                <a:cs typeface="Chalkboard"/>
              </a:rPr>
              <a:t>local color </a:t>
            </a:r>
            <a:r>
              <a:rPr lang="en-US" sz="2800" dirty="0" smtClean="0">
                <a:solidFill>
                  <a:schemeClr val="bg1"/>
                </a:solidFill>
                <a:latin typeface="Chalkboard"/>
                <a:cs typeface="Chalkboard"/>
              </a:rPr>
              <a:t>/ </a:t>
            </a:r>
            <a:r>
              <a:rPr lang="en-US" sz="2800" b="1" dirty="0" smtClean="0">
                <a:solidFill>
                  <a:schemeClr val="bg1"/>
                </a:solidFill>
                <a:latin typeface="Chalkboard"/>
                <a:cs typeface="Chalkboard"/>
              </a:rPr>
              <a:t>regionalism</a:t>
            </a:r>
          </a:p>
          <a:p>
            <a:endParaRPr lang="en-US" sz="2800" dirty="0" smtClean="0">
              <a:solidFill>
                <a:schemeClr val="bg1"/>
              </a:solidFill>
              <a:latin typeface="Chalkboard"/>
              <a:cs typeface="Chalkboard"/>
            </a:endParaRPr>
          </a:p>
          <a:p>
            <a:r>
              <a:rPr lang="en-US" sz="2800" dirty="0" smtClean="0">
                <a:solidFill>
                  <a:schemeClr val="bg1"/>
                </a:solidFill>
                <a:latin typeface="Chalkboard"/>
                <a:cs typeface="Chalkboard"/>
              </a:rPr>
              <a:t>—G&amp;G’s most interesting/useful point regarding </a:t>
            </a:r>
            <a:r>
              <a:rPr lang="en-US" sz="2800" i="1" dirty="0" smtClean="0">
                <a:solidFill>
                  <a:schemeClr val="bg1"/>
                </a:solidFill>
                <a:latin typeface="Chalkboard"/>
                <a:cs typeface="Chalkboard"/>
              </a:rPr>
              <a:t>setting</a:t>
            </a:r>
            <a:r>
              <a:rPr lang="en-US" sz="2800" dirty="0" smtClean="0">
                <a:solidFill>
                  <a:schemeClr val="bg1"/>
                </a:solidFill>
                <a:latin typeface="Chalkboard"/>
                <a:cs typeface="Chalkboard"/>
              </a:rPr>
              <a:t> is that it can work metaphorically, as a </a:t>
            </a:r>
            <a:r>
              <a:rPr lang="en-US" sz="2800" b="1" dirty="0" smtClean="0">
                <a:solidFill>
                  <a:schemeClr val="bg1"/>
                </a:solidFill>
                <a:latin typeface="Chalkboard"/>
                <a:cs typeface="Chalkboard"/>
              </a:rPr>
              <a:t>trope</a:t>
            </a:r>
            <a:r>
              <a:rPr lang="en-US" sz="2800" dirty="0" smtClean="0">
                <a:solidFill>
                  <a:schemeClr val="bg1"/>
                </a:solidFill>
                <a:latin typeface="Chalkboard"/>
                <a:cs typeface="Chalkboard"/>
              </a:rPr>
              <a:t> (yep, as a—</a:t>
            </a:r>
            <a:r>
              <a:rPr lang="en-US" sz="2800" i="1" dirty="0" smtClean="0">
                <a:solidFill>
                  <a:schemeClr val="bg1"/>
                </a:solidFill>
                <a:latin typeface="Chalkboard"/>
                <a:cs typeface="Chalkboard"/>
              </a:rPr>
              <a:t>shudder</a:t>
            </a:r>
            <a:r>
              <a:rPr lang="en-US" sz="2800" dirty="0" smtClean="0">
                <a:solidFill>
                  <a:schemeClr val="bg1"/>
                </a:solidFill>
                <a:latin typeface="Chalkboard"/>
                <a:cs typeface="Chalkboard"/>
              </a:rPr>
              <a:t>—“symbol”!): e.g., the deep woods (“dark wilderness”) in “Young Goodman Brown.” Most fascinating are certain settings that may be said to act as actual &amp; active “characters.”</a:t>
            </a:r>
          </a:p>
          <a:p>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3603516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strike="sngStrike" dirty="0" smtClean="0">
                <a:solidFill>
                  <a:srgbClr val="FF0000"/>
                </a:solidFill>
                <a:latin typeface="Chalkboard"/>
                <a:cs typeface="Chalkboard"/>
              </a:rPr>
              <a:t>THEME</a:t>
            </a:r>
            <a:r>
              <a:rPr lang="en-US" sz="2800" dirty="0" smtClean="0">
                <a:solidFill>
                  <a:schemeClr val="bg1"/>
                </a:solidFill>
                <a:latin typeface="Chalkboard"/>
                <a:cs typeface="Chalkboard"/>
              </a:rPr>
              <a:t> (G&amp;G 860-861)</a:t>
            </a:r>
            <a:endParaRPr lang="en-US" sz="2800" dirty="0">
              <a:solidFill>
                <a:schemeClr val="bg1"/>
              </a:solidFill>
              <a:latin typeface="Chalkboard"/>
              <a:cs typeface="Chalkboard"/>
            </a:endParaRPr>
          </a:p>
          <a:p>
            <a:r>
              <a:rPr lang="en-US" sz="2800" dirty="0" smtClean="0">
                <a:solidFill>
                  <a:schemeClr val="bg1"/>
                </a:solidFill>
                <a:latin typeface="Chalkboard"/>
                <a:cs typeface="Chalkboard"/>
              </a:rPr>
              <a:t>	</a:t>
            </a:r>
            <a:r>
              <a:rPr lang="en-US" sz="2700" dirty="0" smtClean="0">
                <a:solidFill>
                  <a:schemeClr val="bg1"/>
                </a:solidFill>
                <a:latin typeface="Chalkboard"/>
                <a:cs typeface="Chalkboard"/>
              </a:rPr>
              <a:t>I try never to use this word since it is more often abused than usefully employed. For one thing, reducing a work of art to a sentence-or-two summary is a travesty of a mistranslation, what the New Critics call the “heresy of paraphrase.”</a:t>
            </a:r>
          </a:p>
          <a:p>
            <a:r>
              <a:rPr lang="en-US" sz="2700" dirty="0">
                <a:solidFill>
                  <a:schemeClr val="bg1"/>
                </a:solidFill>
                <a:latin typeface="Chalkboard"/>
                <a:cs typeface="Chalkboard"/>
              </a:rPr>
              <a:t>	</a:t>
            </a:r>
            <a:r>
              <a:rPr lang="en-US" sz="2700" dirty="0" smtClean="0">
                <a:solidFill>
                  <a:schemeClr val="bg1"/>
                </a:solidFill>
                <a:latin typeface="Chalkboard"/>
                <a:cs typeface="Chalkboard"/>
              </a:rPr>
              <a:t>Secondly, works that </a:t>
            </a:r>
            <a:r>
              <a:rPr lang="en-US" sz="2700" i="1" dirty="0" smtClean="0">
                <a:solidFill>
                  <a:schemeClr val="bg1"/>
                </a:solidFill>
                <a:latin typeface="Chalkboard"/>
                <a:cs typeface="Chalkboard"/>
              </a:rPr>
              <a:t>can</a:t>
            </a:r>
            <a:r>
              <a:rPr lang="en-US" sz="2700" dirty="0" smtClean="0">
                <a:solidFill>
                  <a:schemeClr val="bg1"/>
                </a:solidFill>
                <a:latin typeface="Chalkboard"/>
                <a:cs typeface="Chalkboard"/>
              </a:rPr>
              <a:t> be easily reduced into such a “message” are </a:t>
            </a:r>
            <a:r>
              <a:rPr lang="en-US" sz="2700" b="1" dirty="0" smtClean="0">
                <a:solidFill>
                  <a:schemeClr val="bg1"/>
                </a:solidFill>
                <a:latin typeface="Chalkboard"/>
                <a:cs typeface="Chalkboard"/>
              </a:rPr>
              <a:t>didactic</a:t>
            </a:r>
            <a:r>
              <a:rPr lang="en-US" sz="2700" dirty="0" smtClean="0">
                <a:solidFill>
                  <a:schemeClr val="bg1"/>
                </a:solidFill>
                <a:latin typeface="Chalkboard"/>
                <a:cs typeface="Chalkboard"/>
              </a:rPr>
              <a:t> (preachy, moralistic). As G&amp;G tell us, “[m]odern stories can seem[!] extremely reticent in revealing their themes.” And good for them, I say. To quote from an old handout of mine: “Is </a:t>
            </a:r>
            <a:r>
              <a:rPr lang="en-US" sz="2700" dirty="0">
                <a:solidFill>
                  <a:schemeClr val="bg1"/>
                </a:solidFill>
                <a:latin typeface="Chalkboard"/>
                <a:cs typeface="Chalkboard"/>
              </a:rPr>
              <a:t>the theme preachily DIDACTIC? or more subtly expressive of human experience in all its chaotic contradictoriness</a:t>
            </a:r>
            <a:r>
              <a:rPr lang="en-US" sz="2700" dirty="0" smtClean="0">
                <a:solidFill>
                  <a:schemeClr val="bg1"/>
                </a:solidFill>
                <a:latin typeface="Chalkboard"/>
                <a:cs typeface="Chalkboard"/>
              </a:rPr>
              <a:t>?” In sum, “theme-hunting” is a fairly fruitless enterprise, unless you want to reduce a work of art to clichéd generalities.</a:t>
            </a:r>
          </a:p>
          <a:p>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4057185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STYLE</a:t>
            </a:r>
            <a:r>
              <a:rPr lang="en-US" sz="2800" dirty="0" smtClean="0">
                <a:solidFill>
                  <a:schemeClr val="bg1"/>
                </a:solidFill>
                <a:latin typeface="Chalkboard"/>
                <a:cs typeface="Chalkboard"/>
              </a:rPr>
              <a:t> (G&amp;G 861-862)</a:t>
            </a:r>
          </a:p>
          <a:p>
            <a:pPr marL="914400" indent="-457200">
              <a:buClr>
                <a:srgbClr val="FF0000"/>
              </a:buClr>
              <a:buFont typeface="Courier New"/>
              <a:buChar char="o"/>
            </a:pPr>
            <a:endParaRPr lang="en-US" sz="2700" b="1" dirty="0" smtClean="0">
              <a:solidFill>
                <a:schemeClr val="bg1"/>
              </a:solidFill>
              <a:latin typeface="Chalkboard"/>
              <a:cs typeface="Chalkboard"/>
            </a:endParaRPr>
          </a:p>
          <a:p>
            <a:pPr marL="914400" indent="-457200">
              <a:buClr>
                <a:srgbClr val="FF0000"/>
              </a:buClr>
              <a:buFont typeface="Courier New"/>
              <a:buChar char="o"/>
            </a:pPr>
            <a:r>
              <a:rPr lang="en-US" sz="2700" b="1" dirty="0" smtClean="0">
                <a:solidFill>
                  <a:schemeClr val="bg1"/>
                </a:solidFill>
                <a:latin typeface="Chalkboard"/>
                <a:cs typeface="Chalkboard"/>
              </a:rPr>
              <a:t>diction</a:t>
            </a:r>
            <a:r>
              <a:rPr lang="en-US" sz="2700" dirty="0" smtClean="0">
                <a:solidFill>
                  <a:schemeClr val="bg1"/>
                </a:solidFill>
                <a:latin typeface="Chalkboard"/>
                <a:cs typeface="Chalkboard"/>
              </a:rPr>
              <a:t> (word choices; incl. formal vs. vernacular)</a:t>
            </a:r>
          </a:p>
          <a:p>
            <a:pPr marL="1371600" indent="-457200">
              <a:buClr>
                <a:srgbClr val="FF0000"/>
              </a:buClr>
              <a:buFont typeface="Arial"/>
              <a:buChar char="•"/>
            </a:pPr>
            <a:r>
              <a:rPr lang="en-US" sz="2700" b="1" dirty="0" smtClean="0">
                <a:solidFill>
                  <a:schemeClr val="bg1"/>
                </a:solidFill>
                <a:latin typeface="Chalkboard"/>
                <a:cs typeface="Chalkboard"/>
              </a:rPr>
              <a:t>imagery</a:t>
            </a:r>
            <a:r>
              <a:rPr lang="en-US" sz="2700" dirty="0" smtClean="0">
                <a:solidFill>
                  <a:schemeClr val="bg1"/>
                </a:solidFill>
                <a:latin typeface="Chalkboard"/>
                <a:cs typeface="Chalkboard"/>
              </a:rPr>
              <a:t> (concrete ~)</a:t>
            </a:r>
          </a:p>
          <a:p>
            <a:pPr marL="914400" indent="-457200">
              <a:buClr>
                <a:srgbClr val="FF0000"/>
              </a:buClr>
              <a:buFont typeface="Courier New"/>
              <a:buChar char="o"/>
            </a:pPr>
            <a:r>
              <a:rPr lang="en-US" sz="2700" b="1" dirty="0" smtClean="0">
                <a:solidFill>
                  <a:schemeClr val="bg1"/>
                </a:solidFill>
                <a:latin typeface="Chalkboard"/>
                <a:cs typeface="Chalkboard"/>
              </a:rPr>
              <a:t>sentence structure/rhythm</a:t>
            </a:r>
            <a:r>
              <a:rPr lang="en-US" sz="2700" dirty="0" smtClean="0">
                <a:solidFill>
                  <a:schemeClr val="bg1"/>
                </a:solidFill>
                <a:latin typeface="Chalkboard"/>
                <a:cs typeface="Chalkboard"/>
              </a:rPr>
              <a:t>: Recall the famous contrast between Hemingway’s short, minimalist sentences and Faulkner’s long roller-coaster rides of syntax.</a:t>
            </a:r>
          </a:p>
          <a:p>
            <a:pPr marL="914400" indent="-457200">
              <a:buClr>
                <a:srgbClr val="FF0000"/>
              </a:buClr>
              <a:buFont typeface="Courier New"/>
              <a:buChar char="o"/>
            </a:pPr>
            <a:r>
              <a:rPr lang="en-US" sz="2700" b="1" dirty="0" smtClean="0">
                <a:solidFill>
                  <a:schemeClr val="bg1"/>
                </a:solidFill>
                <a:latin typeface="Chalkboard"/>
                <a:cs typeface="Chalkboard"/>
              </a:rPr>
              <a:t>figurative language</a:t>
            </a:r>
            <a:r>
              <a:rPr lang="en-US" sz="2700" dirty="0" smtClean="0">
                <a:solidFill>
                  <a:schemeClr val="bg1"/>
                </a:solidFill>
                <a:latin typeface="Chalkboard"/>
                <a:cs typeface="Chalkboard"/>
              </a:rPr>
              <a:t>: An author’s figures of speech are often one of the most interesting technical devices to analyze, as major clues to the author’s tone (attitude). </a:t>
            </a:r>
            <a:r>
              <a:rPr lang="en-US" sz="2700" b="1" dirty="0">
                <a:solidFill>
                  <a:schemeClr val="bg1"/>
                </a:solidFill>
                <a:latin typeface="Chalkboard"/>
                <a:cs typeface="Chalkboard"/>
              </a:rPr>
              <a:t>M</a:t>
            </a:r>
            <a:r>
              <a:rPr lang="en-US" sz="2700" b="1" dirty="0" smtClean="0">
                <a:solidFill>
                  <a:schemeClr val="bg1"/>
                </a:solidFill>
                <a:latin typeface="Chalkboard"/>
                <a:cs typeface="Chalkboard"/>
              </a:rPr>
              <a:t>etaphors</a:t>
            </a:r>
            <a:r>
              <a:rPr lang="en-US" sz="2700" dirty="0" smtClean="0">
                <a:solidFill>
                  <a:schemeClr val="bg1"/>
                </a:solidFill>
                <a:latin typeface="Chalkboard"/>
                <a:cs typeface="Chalkboard"/>
              </a:rPr>
              <a:t> </a:t>
            </a:r>
            <a:r>
              <a:rPr lang="en-US" sz="2700" dirty="0">
                <a:solidFill>
                  <a:schemeClr val="bg1"/>
                </a:solidFill>
                <a:latin typeface="Chalkboard"/>
                <a:cs typeface="Chalkboard"/>
              </a:rPr>
              <a:t>that are central to a story's meaning used to be called "symbols"; however, this term has </a:t>
            </a:r>
            <a:r>
              <a:rPr lang="en-US" sz="2700" dirty="0" smtClean="0">
                <a:solidFill>
                  <a:schemeClr val="bg1"/>
                </a:solidFill>
                <a:latin typeface="Chalkboard"/>
                <a:cs typeface="Chalkboard"/>
              </a:rPr>
              <a:t>fallen </a:t>
            </a:r>
            <a:r>
              <a:rPr lang="en-US" sz="2700" dirty="0">
                <a:solidFill>
                  <a:schemeClr val="bg1"/>
                </a:solidFill>
                <a:latin typeface="Chalkboard"/>
                <a:cs typeface="Chalkboard"/>
              </a:rPr>
              <a:t>out of </a:t>
            </a:r>
            <a:r>
              <a:rPr lang="en-US" sz="2700" dirty="0" smtClean="0">
                <a:solidFill>
                  <a:schemeClr val="bg1"/>
                </a:solidFill>
                <a:latin typeface="Chalkboard"/>
                <a:cs typeface="Chalkboard"/>
              </a:rPr>
              <a:t>fashion</a:t>
            </a:r>
            <a:r>
              <a:rPr lang="en-US" sz="2700" dirty="0">
                <a:solidFill>
                  <a:schemeClr val="bg1"/>
                </a:solidFill>
                <a:latin typeface="Chalkboard"/>
                <a:cs typeface="Chalkboard"/>
              </a:rPr>
              <a:t>, in part because "symbol-hunting" has been abused as much as "theme-hunting.</a:t>
            </a:r>
            <a:r>
              <a:rPr lang="en-US" sz="2800" dirty="0">
                <a:solidFill>
                  <a:schemeClr val="bg1"/>
                </a:solidFill>
                <a:latin typeface="Chalkboard"/>
                <a:cs typeface="Chalkboard"/>
              </a:rPr>
              <a:t>"</a:t>
            </a:r>
          </a:p>
        </p:txBody>
      </p:sp>
    </p:spTree>
    <p:extLst>
      <p:ext uri="{BB962C8B-B14F-4D97-AF65-F5344CB8AC3E}">
        <p14:creationId xmlns:p14="http://schemas.microsoft.com/office/powerpoint/2010/main" val="3173616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TONE </a:t>
            </a:r>
            <a:r>
              <a:rPr lang="en-US" sz="2800" dirty="0" smtClean="0">
                <a:solidFill>
                  <a:schemeClr val="bg1"/>
                </a:solidFill>
                <a:latin typeface="Chalkboard"/>
                <a:cs typeface="Chalkboard"/>
              </a:rPr>
              <a:t>(G&amp;G 862)</a:t>
            </a:r>
            <a:endParaRPr lang="en-US" sz="2800" dirty="0">
              <a:solidFill>
                <a:schemeClr val="bg1"/>
              </a:solidFill>
              <a:latin typeface="Chalkboard"/>
              <a:cs typeface="Chalkboard"/>
            </a:endParaRPr>
          </a:p>
          <a:p>
            <a:endParaRPr lang="en-US" sz="2800" dirty="0" smtClean="0">
              <a:solidFill>
                <a:schemeClr val="bg1"/>
              </a:solidFill>
              <a:latin typeface="Chalkboard"/>
              <a:cs typeface="Chalkboard"/>
            </a:endParaRPr>
          </a:p>
          <a:p>
            <a:r>
              <a:rPr lang="en-US" sz="2800" dirty="0" smtClean="0">
                <a:solidFill>
                  <a:schemeClr val="bg1"/>
                </a:solidFill>
                <a:latin typeface="Chalkboard"/>
                <a:cs typeface="Chalkboard"/>
              </a:rPr>
              <a:t>Think “tone of </a:t>
            </a:r>
            <a:r>
              <a:rPr lang="en-US" sz="2800" b="1" dirty="0" smtClean="0">
                <a:solidFill>
                  <a:schemeClr val="bg1"/>
                </a:solidFill>
                <a:latin typeface="Chalkboard"/>
                <a:cs typeface="Chalkboard"/>
              </a:rPr>
              <a:t>voice</a:t>
            </a:r>
            <a:r>
              <a:rPr lang="en-US" sz="2800" dirty="0" smtClean="0">
                <a:solidFill>
                  <a:schemeClr val="bg1"/>
                </a:solidFill>
                <a:latin typeface="Chalkboard"/>
                <a:cs typeface="Chalkboard"/>
              </a:rPr>
              <a:t>,” which is ultimately revealing of the author’s </a:t>
            </a:r>
            <a:r>
              <a:rPr lang="en-US" sz="2800" b="1" i="1" dirty="0" smtClean="0">
                <a:solidFill>
                  <a:schemeClr val="bg1"/>
                </a:solidFill>
                <a:latin typeface="Chalkboard"/>
                <a:cs typeface="Chalkboard"/>
              </a:rPr>
              <a:t>attitude</a:t>
            </a:r>
            <a:r>
              <a:rPr lang="en-US" sz="2800" dirty="0" smtClean="0">
                <a:solidFill>
                  <a:schemeClr val="bg1"/>
                </a:solidFill>
                <a:latin typeface="Chalkboard"/>
                <a:cs typeface="Chalkboard"/>
              </a:rPr>
              <a:t> towards his/her subject matter. It must be derived indirectly, usually, via the author’s diction, figures of speech, etc.</a:t>
            </a:r>
          </a:p>
          <a:p>
            <a:endParaRPr lang="en-US" sz="2800" dirty="0">
              <a:solidFill>
                <a:schemeClr val="bg1"/>
              </a:solidFill>
              <a:latin typeface="Chalkboard"/>
              <a:cs typeface="Chalkboard"/>
            </a:endParaRPr>
          </a:p>
          <a:p>
            <a:r>
              <a:rPr lang="en-US" sz="2800" dirty="0" smtClean="0">
                <a:solidFill>
                  <a:schemeClr val="bg1"/>
                </a:solidFill>
                <a:latin typeface="Chalkboard"/>
                <a:cs typeface="Chalkboard"/>
              </a:rPr>
              <a:t>One can also often distinguish between the 1</a:t>
            </a:r>
            <a:r>
              <a:rPr lang="en-US" sz="2800" baseline="30000" dirty="0" smtClean="0">
                <a:solidFill>
                  <a:schemeClr val="bg1"/>
                </a:solidFill>
                <a:latin typeface="Chalkboard"/>
                <a:cs typeface="Chalkboard"/>
              </a:rPr>
              <a:t>st</a:t>
            </a:r>
            <a:r>
              <a:rPr lang="en-US" sz="2800" dirty="0" smtClean="0">
                <a:solidFill>
                  <a:schemeClr val="bg1"/>
                </a:solidFill>
                <a:latin typeface="Chalkboard"/>
                <a:cs typeface="Chalkboard"/>
              </a:rPr>
              <a:t>-person narrator’s (more obvious) tone of voice and the author’s implied attitude regarding the story’s characters &amp; events . . . creating a level of </a:t>
            </a:r>
            <a:r>
              <a:rPr lang="en-US" sz="2800" b="1" dirty="0" smtClean="0">
                <a:solidFill>
                  <a:schemeClr val="bg1"/>
                </a:solidFill>
                <a:latin typeface="Chalkboard"/>
                <a:cs typeface="Chalkboard"/>
              </a:rPr>
              <a:t>IRONY</a:t>
            </a:r>
            <a:r>
              <a:rPr lang="en-US" sz="2800" dirty="0" smtClean="0">
                <a:solidFill>
                  <a:schemeClr val="bg1"/>
                </a:solidFill>
                <a:latin typeface="Chalkboard"/>
                <a:cs typeface="Chalkboard"/>
              </a:rPr>
              <a:t>.</a:t>
            </a:r>
          </a:p>
        </p:txBody>
      </p:sp>
    </p:spTree>
    <p:extLst>
      <p:ext uri="{BB962C8B-B14F-4D97-AF65-F5344CB8AC3E}">
        <p14:creationId xmlns:p14="http://schemas.microsoft.com/office/powerpoint/2010/main" val="6753231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IRONY</a:t>
            </a:r>
            <a:endParaRPr lang="en-US" sz="2800" dirty="0">
              <a:solidFill>
                <a:schemeClr val="bg1"/>
              </a:solidFill>
              <a:latin typeface="Chalkboard"/>
              <a:cs typeface="Chalkboard"/>
            </a:endParaRPr>
          </a:p>
          <a:p>
            <a:pPr marL="914400" indent="-457200">
              <a:buClr>
                <a:srgbClr val="FF0000"/>
              </a:buClr>
              <a:buFont typeface="Courier New"/>
              <a:buChar char="o"/>
            </a:pPr>
            <a:endParaRPr lang="en-US" sz="2800" b="1" dirty="0" smtClean="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plot</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situational irony</a:t>
            </a:r>
            <a:r>
              <a:rPr lang="en-US" sz="2800" dirty="0" smtClean="0">
                <a:solidFill>
                  <a:schemeClr val="bg1"/>
                </a:solidFill>
                <a:latin typeface="Chalkboard"/>
                <a:cs typeface="Chalkboard"/>
              </a:rPr>
              <a:t>: </a:t>
            </a:r>
            <a:r>
              <a:rPr lang="en-US" sz="2800" dirty="0">
                <a:solidFill>
                  <a:schemeClr val="bg1"/>
                </a:solidFill>
                <a:latin typeface="Chalkboard"/>
                <a:cs typeface="Chalkboard"/>
              </a:rPr>
              <a:t>Do things turn out differently than expected? Are there any REVERSALS of fate or fortune</a:t>
            </a:r>
            <a:r>
              <a:rPr lang="en-US" sz="2800" dirty="0" smtClean="0">
                <a:solidFill>
                  <a:schemeClr val="bg1"/>
                </a:solidFill>
                <a:latin typeface="Chalkboard"/>
                <a:cs typeface="Chalkboard"/>
              </a:rPr>
              <a:t>?</a:t>
            </a:r>
          </a:p>
          <a:p>
            <a:pPr marL="914400" indent="-457200">
              <a:buClr>
                <a:srgbClr val="FF0000"/>
              </a:buClr>
              <a:buFont typeface="Courier New"/>
              <a:buChar char="o"/>
            </a:pPr>
            <a:r>
              <a:rPr lang="en-US" sz="2800" b="1" dirty="0">
                <a:solidFill>
                  <a:schemeClr val="bg1"/>
                </a:solidFill>
                <a:latin typeface="Chalkboard"/>
                <a:cs typeface="Chalkboard"/>
              </a:rPr>
              <a:t>d</a:t>
            </a:r>
            <a:r>
              <a:rPr lang="en-US" sz="2800" b="1" dirty="0" smtClean="0">
                <a:solidFill>
                  <a:schemeClr val="bg1"/>
                </a:solidFill>
                <a:latin typeface="Chalkboard"/>
                <a:cs typeface="Chalkboard"/>
              </a:rPr>
              <a:t>ramatic irony</a:t>
            </a:r>
            <a:r>
              <a:rPr lang="en-US" sz="2800" dirty="0" smtClean="0">
                <a:solidFill>
                  <a:schemeClr val="bg1"/>
                </a:solidFill>
                <a:latin typeface="Chalkboard"/>
                <a:cs typeface="Chalkboard"/>
              </a:rPr>
              <a:t>: </a:t>
            </a:r>
            <a:r>
              <a:rPr lang="en-US" sz="2800" dirty="0">
                <a:solidFill>
                  <a:schemeClr val="bg1"/>
                </a:solidFill>
                <a:latin typeface="Chalkboard"/>
                <a:cs typeface="Chalkboard"/>
              </a:rPr>
              <a:t>Do WE know something the characters DON'T</a:t>
            </a:r>
            <a:r>
              <a:rPr lang="en-US" sz="2800" dirty="0" smtClean="0">
                <a:solidFill>
                  <a:schemeClr val="bg1"/>
                </a:solidFill>
                <a:latin typeface="Chalkboard"/>
                <a:cs typeface="Chalkboard"/>
              </a:rPr>
              <a:t>? (think </a:t>
            </a:r>
            <a:r>
              <a:rPr lang="en-US" sz="2800" i="1" dirty="0" smtClean="0">
                <a:solidFill>
                  <a:schemeClr val="bg1"/>
                </a:solidFill>
                <a:latin typeface="Chalkboard"/>
                <a:cs typeface="Chalkboard"/>
              </a:rPr>
              <a:t>dramas</a:t>
            </a:r>
            <a:r>
              <a:rPr lang="en-US" sz="2800" dirty="0" smtClean="0">
                <a:solidFill>
                  <a:schemeClr val="bg1"/>
                </a:solidFill>
                <a:latin typeface="Chalkboard"/>
                <a:cs typeface="Chalkboard"/>
              </a:rPr>
              <a:t>, as in plays)</a:t>
            </a:r>
          </a:p>
          <a:p>
            <a:pPr marL="914400" indent="-457200">
              <a:buClr>
                <a:srgbClr val="FF0000"/>
              </a:buClr>
              <a:buFont typeface="Courier New"/>
              <a:buChar char="o"/>
            </a:pPr>
            <a:r>
              <a:rPr lang="en-US" sz="2800" b="1" dirty="0">
                <a:solidFill>
                  <a:schemeClr val="bg1"/>
                </a:solidFill>
                <a:latin typeface="Chalkboard"/>
                <a:cs typeface="Chalkboard"/>
              </a:rPr>
              <a:t>verbal </a:t>
            </a:r>
            <a:r>
              <a:rPr lang="en-US" sz="2800" b="1" dirty="0" smtClean="0">
                <a:solidFill>
                  <a:schemeClr val="bg1"/>
                </a:solidFill>
                <a:latin typeface="Chalkboard"/>
                <a:cs typeface="Chalkboard"/>
              </a:rPr>
              <a:t>irony</a:t>
            </a:r>
            <a:r>
              <a:rPr lang="en-US" sz="2800" dirty="0" smtClean="0">
                <a:solidFill>
                  <a:schemeClr val="bg1"/>
                </a:solidFill>
                <a:latin typeface="Chalkboard"/>
                <a:cs typeface="Chalkboard"/>
              </a:rPr>
              <a:t>: </a:t>
            </a:r>
            <a:r>
              <a:rPr lang="en-US" sz="2800" dirty="0">
                <a:solidFill>
                  <a:schemeClr val="bg1"/>
                </a:solidFill>
                <a:latin typeface="Chalkboard"/>
                <a:cs typeface="Chalkboard"/>
              </a:rPr>
              <a:t>saying one thing, meaning another, often the </a:t>
            </a:r>
            <a:r>
              <a:rPr lang="en-US" sz="2800" dirty="0" smtClean="0">
                <a:solidFill>
                  <a:schemeClr val="bg1"/>
                </a:solidFill>
                <a:latin typeface="Chalkboard"/>
                <a:cs typeface="Chalkboard"/>
              </a:rPr>
              <a:t>opposite (think sarcasm; understatement; hyperbole)</a:t>
            </a:r>
            <a:endParaRPr lang="en-US" sz="2800" dirty="0">
              <a:solidFill>
                <a:schemeClr val="bg1"/>
              </a:solidFill>
              <a:latin typeface="Chalkboard"/>
              <a:cs typeface="Chalkboard"/>
            </a:endParaRPr>
          </a:p>
          <a:p>
            <a:endParaRPr lang="en-US" sz="2800" dirty="0" smtClean="0">
              <a:solidFill>
                <a:schemeClr val="bg1"/>
              </a:solidFill>
              <a:latin typeface="Chalkboard"/>
              <a:cs typeface="Chalkboard"/>
            </a:endParaRPr>
          </a:p>
          <a:p>
            <a:endParaRPr lang="en-US" sz="2800" dirty="0" smtClean="0">
              <a:solidFill>
                <a:schemeClr val="bg1"/>
              </a:solidFill>
              <a:latin typeface="Chalkboard"/>
              <a:cs typeface="Chalkboard"/>
            </a:endParaRPr>
          </a:p>
          <a:p>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4236496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8518"/>
            <a:ext cx="8686800" cy="914400"/>
          </a:xfrm>
          <a:prstGeom prst="rect">
            <a:avLst/>
          </a:prstGeom>
          <a:solidFill>
            <a:schemeClr val="accent2">
              <a:alpha val="75000"/>
            </a:schemeClr>
          </a:solidFill>
          <a:effectLst>
            <a:outerShdw blurRad="50800" dist="38100" dir="2700000" algn="tl" rotWithShape="0">
              <a:schemeClr val="tx2">
                <a:alpha val="43000"/>
              </a:schemeClr>
            </a:outerShdw>
          </a:effectLst>
        </p:spPr>
        <p:txBody>
          <a:bodyPr wrap="square" rtlCol="0" anchor="t">
            <a:noAutofit/>
          </a:bodyPr>
          <a:lstStyle/>
          <a:p>
            <a:pPr algn="ctr"/>
            <a:r>
              <a:rPr lang="en-US" sz="4800" dirty="0" smtClean="0">
                <a:solidFill>
                  <a:schemeClr val="bg1"/>
                </a:solidFill>
                <a:latin typeface="Marker Felt"/>
                <a:cs typeface="Marker Felt"/>
              </a:rPr>
              <a:t>CRITICAL APPROACHES</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endParaRPr lang="en-US" dirty="0">
              <a:noFill/>
              <a:latin typeface="Bertram LET"/>
              <a:cs typeface="Bertram LET"/>
            </a:endParaRPr>
          </a:p>
        </p:txBody>
      </p:sp>
      <p:sp>
        <p:nvSpPr>
          <p:cNvPr id="6" name="TextBox 5"/>
          <p:cNvSpPr txBox="1"/>
          <p:nvPr/>
        </p:nvSpPr>
        <p:spPr>
          <a:xfrm>
            <a:off x="228600" y="1006461"/>
            <a:ext cx="8686800" cy="5760720"/>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FORMALISM</a:t>
            </a:r>
            <a:r>
              <a:rPr lang="en-US" sz="2800" dirty="0" smtClean="0">
                <a:solidFill>
                  <a:schemeClr val="bg1"/>
                </a:solidFill>
                <a:latin typeface="Chalkboard"/>
                <a:cs typeface="Chalkboard"/>
              </a:rPr>
              <a:t> </a:t>
            </a:r>
            <a:r>
              <a:rPr lang="en-US" sz="2800" dirty="0">
                <a:solidFill>
                  <a:schemeClr val="bg1"/>
                </a:solidFill>
                <a:latin typeface="Chalkboard"/>
                <a:cs typeface="Chalkboard"/>
              </a:rPr>
              <a:t>(</a:t>
            </a:r>
            <a:r>
              <a:rPr lang="en-US" sz="2800" i="1" dirty="0">
                <a:solidFill>
                  <a:schemeClr val="bg1"/>
                </a:solidFill>
                <a:latin typeface="Chalkboard"/>
                <a:cs typeface="Chalkboard"/>
              </a:rPr>
              <a:t>aka</a:t>
            </a:r>
            <a:r>
              <a:rPr lang="en-US" sz="2800" dirty="0">
                <a:solidFill>
                  <a:schemeClr val="bg1"/>
                </a:solidFill>
                <a:latin typeface="Chalkboard"/>
                <a:cs typeface="Chalkboard"/>
              </a:rPr>
              <a:t> New Criticism</a:t>
            </a:r>
            <a:r>
              <a:rPr lang="en-US" sz="2800" dirty="0" smtClean="0">
                <a:solidFill>
                  <a:schemeClr val="bg1"/>
                </a:solidFill>
                <a:latin typeface="Chalkboard"/>
                <a:cs typeface="Chalkboard"/>
              </a:rPr>
              <a:t>) (</a:t>
            </a:r>
            <a:r>
              <a:rPr lang="en-US" sz="2800" dirty="0">
                <a:solidFill>
                  <a:schemeClr val="bg1"/>
                </a:solidFill>
                <a:latin typeface="Chalkboard"/>
                <a:cs typeface="Chalkboard"/>
              </a:rPr>
              <a:t>G&amp;</a:t>
            </a:r>
            <a:r>
              <a:rPr lang="en-US" sz="2800" dirty="0" smtClean="0">
                <a:solidFill>
                  <a:schemeClr val="bg1"/>
                </a:solidFill>
                <a:latin typeface="Chalkboard"/>
                <a:cs typeface="Chalkboard"/>
              </a:rPr>
              <a:t>G 879</a:t>
            </a:r>
            <a:r>
              <a:rPr lang="en-US" sz="2800" dirty="0">
                <a:solidFill>
                  <a:schemeClr val="bg1"/>
                </a:solidFill>
                <a:latin typeface="Chalkboard"/>
                <a:cs typeface="Chalkboard"/>
              </a:rPr>
              <a:t>)</a:t>
            </a:r>
            <a:r>
              <a:rPr lang="en-US" sz="2800" dirty="0" smtClean="0">
                <a:solidFill>
                  <a:schemeClr val="bg1"/>
                </a:solidFill>
                <a:latin typeface="Chalkboard"/>
                <a:cs typeface="Chalkboard"/>
              </a:rPr>
              <a:t>: </a:t>
            </a:r>
          </a:p>
          <a:p>
            <a:r>
              <a:rPr lang="en-US" sz="2800" dirty="0" smtClean="0">
                <a:solidFill>
                  <a:schemeClr val="bg1"/>
                </a:solidFill>
                <a:latin typeface="Chalkboard"/>
                <a:cs typeface="Chalkboard"/>
              </a:rPr>
              <a:t>A </a:t>
            </a:r>
            <a:r>
              <a:rPr lang="en-US" sz="2800" dirty="0">
                <a:solidFill>
                  <a:schemeClr val="bg1"/>
                </a:solidFill>
                <a:latin typeface="Chalkboard"/>
                <a:cs typeface="Chalkboard"/>
              </a:rPr>
              <a:t>formalist approach to the </a:t>
            </a:r>
            <a:r>
              <a:rPr lang="en-US" sz="2800" dirty="0" smtClean="0">
                <a:solidFill>
                  <a:schemeClr val="bg1"/>
                </a:solidFill>
                <a:latin typeface="Chalkboard"/>
                <a:cs typeface="Chalkboard"/>
              </a:rPr>
              <a:t>short story is </a:t>
            </a:r>
          </a:p>
          <a:p>
            <a:r>
              <a:rPr lang="en-US" sz="2800" dirty="0" smtClean="0">
                <a:solidFill>
                  <a:schemeClr val="bg1"/>
                </a:solidFill>
                <a:latin typeface="Chalkboard"/>
                <a:cs typeface="Chalkboard"/>
              </a:rPr>
              <a:t>simply an </a:t>
            </a:r>
            <a:r>
              <a:rPr lang="en-US" sz="2800" dirty="0">
                <a:solidFill>
                  <a:schemeClr val="bg1"/>
                </a:solidFill>
                <a:latin typeface="Chalkboard"/>
                <a:cs typeface="Chalkboard"/>
              </a:rPr>
              <a:t>analysis via the terms we have just explored, a demonstration of how, for instance, point of view, figures of speech, irony, foreshadowing, etc., work together to create an </a:t>
            </a:r>
            <a:r>
              <a:rPr lang="en-US" sz="2800" b="1" dirty="0">
                <a:solidFill>
                  <a:schemeClr val="bg1"/>
                </a:solidFill>
                <a:latin typeface="Chalkboard"/>
                <a:cs typeface="Chalkboard"/>
              </a:rPr>
              <a:t>organic whole </a:t>
            </a:r>
            <a:r>
              <a:rPr lang="en-US" sz="2800" dirty="0">
                <a:solidFill>
                  <a:schemeClr val="bg1"/>
                </a:solidFill>
                <a:latin typeface="Chalkboard"/>
                <a:cs typeface="Chalkboard"/>
              </a:rPr>
              <a:t>(Poe’s “unified effect”)</a:t>
            </a:r>
            <a:r>
              <a:rPr lang="en-US" sz="2800" dirty="0" smtClean="0">
                <a:solidFill>
                  <a:schemeClr val="bg1"/>
                </a:solidFill>
                <a:latin typeface="Chalkboard"/>
                <a:cs typeface="Chalkboard"/>
              </a:rPr>
              <a:t>.</a:t>
            </a:r>
          </a:p>
          <a:p>
            <a:r>
              <a:rPr lang="en-US" sz="2800" dirty="0">
                <a:solidFill>
                  <a:schemeClr val="bg1"/>
                </a:solidFill>
                <a:latin typeface="Chalkboard"/>
                <a:cs typeface="Chalkboard"/>
              </a:rPr>
              <a:t>	</a:t>
            </a:r>
            <a:r>
              <a:rPr lang="en-US" sz="2800" dirty="0" smtClean="0">
                <a:solidFill>
                  <a:schemeClr val="bg1"/>
                </a:solidFill>
                <a:latin typeface="Chalkboard"/>
                <a:cs typeface="Chalkboard"/>
              </a:rPr>
              <a:t>Let’s take Hawthorne’s </a:t>
            </a:r>
            <a:r>
              <a:rPr lang="en-US" sz="2800" dirty="0">
                <a:solidFill>
                  <a:schemeClr val="bg1"/>
                </a:solidFill>
                <a:latin typeface="Chalkboard"/>
                <a:cs typeface="Chalkboard"/>
              </a:rPr>
              <a:t>“Young Goodman </a:t>
            </a:r>
            <a:r>
              <a:rPr lang="en-US" sz="2800" dirty="0" smtClean="0">
                <a:solidFill>
                  <a:schemeClr val="bg1"/>
                </a:solidFill>
                <a:latin typeface="Chalkboard"/>
                <a:cs typeface="Chalkboard"/>
              </a:rPr>
              <a:t>Brown”: one could point out how the foreshadowing, the irony of the story’s names &amp; situations, the very setting—etc.!—all lead to an effective narrative presentation of the title character’s crisis of spirit and to the story’s striking &amp; peculiar(?!) </a:t>
            </a:r>
          </a:p>
          <a:p>
            <a:endParaRPr lang="en-US" sz="2500" dirty="0">
              <a:solidFill>
                <a:schemeClr val="bg1"/>
              </a:solidFill>
              <a:latin typeface="Chalkboard"/>
              <a:cs typeface="Chalkboard"/>
            </a:endParaRPr>
          </a:p>
        </p:txBody>
      </p:sp>
      <p:pic>
        <p:nvPicPr>
          <p:cNvPr id="5" name="Picture 4" descr="O'ConnorF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 y="91440"/>
            <a:ext cx="914400" cy="914400"/>
          </a:xfrm>
          <a:prstGeom prst="rect">
            <a:avLst/>
          </a:prstGeom>
        </p:spPr>
      </p:pic>
      <p:pic>
        <p:nvPicPr>
          <p:cNvPr id="2" name="Picture 1" descr="Picture clipping.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0068" y="1034954"/>
            <a:ext cx="1028700" cy="1016000"/>
          </a:xfrm>
          <a:prstGeom prst="rect">
            <a:avLst/>
          </a:prstGeom>
        </p:spPr>
      </p:pic>
    </p:spTree>
    <p:extLst>
      <p:ext uri="{BB962C8B-B14F-4D97-AF65-F5344CB8AC3E}">
        <p14:creationId xmlns:p14="http://schemas.microsoft.com/office/powerpoint/2010/main" val="354459211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a:lnSpc>
                <a:spcPts val="3200"/>
              </a:lnSpc>
            </a:pPr>
            <a:endParaRPr lang="en-US" sz="2800" dirty="0" smtClean="0">
              <a:solidFill>
                <a:schemeClr val="bg1"/>
              </a:solidFill>
              <a:latin typeface="Chalkboard"/>
              <a:cs typeface="Chalkboard"/>
            </a:endParaRPr>
          </a:p>
          <a:p>
            <a:r>
              <a:rPr lang="en-US" sz="2800" dirty="0" smtClean="0">
                <a:solidFill>
                  <a:schemeClr val="bg1"/>
                </a:solidFill>
                <a:latin typeface="Chalkboard"/>
                <a:cs typeface="Chalkboard"/>
              </a:rPr>
              <a:t>dénouement</a:t>
            </a:r>
            <a:r>
              <a:rPr lang="en-US" sz="2800" dirty="0">
                <a:solidFill>
                  <a:schemeClr val="bg1"/>
                </a:solidFill>
                <a:latin typeface="Chalkboard"/>
                <a:cs typeface="Chalkboard"/>
              </a:rPr>
              <a:t>. For instance, the </a:t>
            </a:r>
            <a:r>
              <a:rPr lang="en-US" sz="2800" dirty="0" smtClean="0">
                <a:solidFill>
                  <a:schemeClr val="bg1"/>
                </a:solidFill>
                <a:latin typeface="Chalkboard"/>
                <a:cs typeface="Chalkboard"/>
              </a:rPr>
              <a:t>story’s last word is “gloom” (“YGB” 357). Significantly, this word not only encapsulates Brown’s own character change—his </a:t>
            </a:r>
            <a:r>
              <a:rPr lang="en-US" sz="2800" i="1" dirty="0" smtClean="0">
                <a:solidFill>
                  <a:schemeClr val="bg1"/>
                </a:solidFill>
                <a:latin typeface="Chalkboard"/>
                <a:cs typeface="Chalkboard"/>
              </a:rPr>
              <a:t>dis</a:t>
            </a:r>
            <a:r>
              <a:rPr lang="en-US" sz="2800" dirty="0" smtClean="0">
                <a:solidFill>
                  <a:schemeClr val="bg1"/>
                </a:solidFill>
                <a:latin typeface="Chalkboard"/>
                <a:cs typeface="Chalkboard"/>
              </a:rPr>
              <a:t>illusionment—but it is prepared for by the story’s haunting night-woods setting &amp; atmosphere.</a:t>
            </a:r>
          </a:p>
          <a:p>
            <a:endParaRPr lang="en-US" sz="2800" dirty="0">
              <a:solidFill>
                <a:schemeClr val="bg1"/>
              </a:solidFill>
              <a:latin typeface="Chalkboard"/>
              <a:cs typeface="Chalkboard"/>
            </a:endParaRPr>
          </a:p>
          <a:p>
            <a:r>
              <a:rPr lang="en-US" sz="2800" dirty="0" smtClean="0">
                <a:solidFill>
                  <a:schemeClr val="bg1"/>
                </a:solidFill>
                <a:latin typeface="Chalkboard"/>
                <a:cs typeface="Chalkboard"/>
              </a:rPr>
              <a:t>	Dramatic irony also lies heavy upon this tale, as the reader is constantly “getting it” (perceiving YGB’s fall into damnation) before the main character himself does. Verbal irony then drives the nail further in: “Well, I still got FAITH,” he reassures himself at several points. </a:t>
            </a:r>
            <a:r>
              <a:rPr lang="en-US" sz="2800" i="1" dirty="0" smtClean="0">
                <a:solidFill>
                  <a:schemeClr val="bg1"/>
                </a:solidFill>
                <a:latin typeface="Chalkboard"/>
                <a:cs typeface="Chalkboard"/>
              </a:rPr>
              <a:t>Yeah, right, felluh!</a:t>
            </a:r>
            <a:endParaRPr lang="en-US" sz="2800" dirty="0" smtClean="0">
              <a:solidFill>
                <a:schemeClr val="bg1"/>
              </a:solidFill>
              <a:latin typeface="Chalkboard"/>
              <a:cs typeface="Chalkboard"/>
            </a:endParaRPr>
          </a:p>
          <a:p>
            <a:pPr>
              <a:lnSpc>
                <a:spcPts val="3200"/>
              </a:lnSpc>
            </a:pPr>
            <a:r>
              <a:rPr lang="en-US" sz="2800" dirty="0">
                <a:solidFill>
                  <a:schemeClr val="bg1"/>
                </a:solidFill>
                <a:latin typeface="Chalkboard"/>
                <a:cs typeface="Chalkboard"/>
              </a:rPr>
              <a:t>	</a:t>
            </a:r>
          </a:p>
        </p:txBody>
      </p:sp>
    </p:spTree>
    <p:extLst>
      <p:ext uri="{BB962C8B-B14F-4D97-AF65-F5344CB8AC3E}">
        <p14:creationId xmlns:p14="http://schemas.microsoft.com/office/powerpoint/2010/main" val="3606836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a:lnSpc>
                <a:spcPts val="3200"/>
              </a:lnSpc>
            </a:pPr>
            <a:r>
              <a:rPr lang="en-US" sz="2800" dirty="0" smtClean="0">
                <a:solidFill>
                  <a:schemeClr val="bg1"/>
                </a:solidFill>
                <a:latin typeface="Chalkboard"/>
                <a:cs typeface="Chalkboard"/>
              </a:rPr>
              <a:t>	Well, what about the general “theme,” then, or rather—the main </a:t>
            </a:r>
            <a:r>
              <a:rPr lang="en-US" sz="2800" i="1" dirty="0" smtClean="0">
                <a:solidFill>
                  <a:schemeClr val="bg1"/>
                </a:solidFill>
                <a:latin typeface="Chalkboard"/>
                <a:cs typeface="Chalkboard"/>
              </a:rPr>
              <a:t>unified effect</a:t>
            </a:r>
            <a:r>
              <a:rPr lang="en-US" sz="2800" dirty="0" smtClean="0">
                <a:solidFill>
                  <a:schemeClr val="bg1"/>
                </a:solidFill>
                <a:latin typeface="Chalkboard"/>
                <a:cs typeface="Chalkboard"/>
              </a:rPr>
              <a:t>? New </a:t>
            </a:r>
            <a:r>
              <a:rPr lang="en-US" sz="2800" dirty="0">
                <a:solidFill>
                  <a:schemeClr val="bg1"/>
                </a:solidFill>
                <a:latin typeface="Chalkboard"/>
                <a:cs typeface="Chalkboard"/>
              </a:rPr>
              <a:t>Critics in particular </a:t>
            </a:r>
            <a:r>
              <a:rPr lang="en-US" sz="2800" dirty="0" smtClean="0">
                <a:solidFill>
                  <a:schemeClr val="bg1"/>
                </a:solidFill>
                <a:latin typeface="Chalkboard"/>
                <a:cs typeface="Chalkboard"/>
              </a:rPr>
              <a:t>were especially </a:t>
            </a:r>
            <a:r>
              <a:rPr lang="en-US" sz="2800" dirty="0">
                <a:solidFill>
                  <a:schemeClr val="bg1"/>
                </a:solidFill>
                <a:latin typeface="Chalkboard"/>
                <a:cs typeface="Chalkboard"/>
              </a:rPr>
              <a:t>interested in </a:t>
            </a:r>
            <a:r>
              <a:rPr lang="en-US" sz="2800" b="1" dirty="0">
                <a:solidFill>
                  <a:schemeClr val="bg1"/>
                </a:solidFill>
                <a:latin typeface="Chalkboard"/>
                <a:cs typeface="Chalkboard"/>
              </a:rPr>
              <a:t>tensions</a:t>
            </a:r>
            <a:r>
              <a:rPr lang="en-US" sz="2800" dirty="0">
                <a:solidFill>
                  <a:schemeClr val="bg1"/>
                </a:solidFill>
                <a:latin typeface="Chalkboard"/>
                <a:cs typeface="Chalkboard"/>
              </a:rPr>
              <a:t>, </a:t>
            </a:r>
            <a:r>
              <a:rPr lang="en-US" sz="2800" b="1" dirty="0">
                <a:solidFill>
                  <a:schemeClr val="bg1"/>
                </a:solidFill>
                <a:latin typeface="Chalkboard"/>
                <a:cs typeface="Chalkboard"/>
              </a:rPr>
              <a:t>ambiguities</a:t>
            </a:r>
            <a:r>
              <a:rPr lang="en-US" sz="2800" dirty="0">
                <a:solidFill>
                  <a:schemeClr val="bg1"/>
                </a:solidFill>
                <a:latin typeface="Chalkboard"/>
                <a:cs typeface="Chalkboard"/>
              </a:rPr>
              <a:t>, </a:t>
            </a:r>
            <a:r>
              <a:rPr lang="en-US" sz="2800" b="1" dirty="0">
                <a:solidFill>
                  <a:schemeClr val="bg1"/>
                </a:solidFill>
                <a:latin typeface="Chalkboard"/>
                <a:cs typeface="Chalkboard"/>
              </a:rPr>
              <a:t>ironies</a:t>
            </a:r>
            <a:r>
              <a:rPr lang="en-US" sz="2800" dirty="0">
                <a:solidFill>
                  <a:schemeClr val="bg1"/>
                </a:solidFill>
                <a:latin typeface="Chalkboard"/>
                <a:cs typeface="Chalkboard"/>
              </a:rPr>
              <a:t>, </a:t>
            </a:r>
            <a:r>
              <a:rPr lang="en-US" sz="2800" b="1" dirty="0">
                <a:solidFill>
                  <a:schemeClr val="bg1"/>
                </a:solidFill>
                <a:latin typeface="Chalkboard"/>
                <a:cs typeface="Chalkboard"/>
              </a:rPr>
              <a:t>oppositions</a:t>
            </a:r>
            <a:r>
              <a:rPr lang="en-US" sz="2800" dirty="0">
                <a:solidFill>
                  <a:schemeClr val="bg1"/>
                </a:solidFill>
                <a:latin typeface="Chalkboard"/>
                <a:cs typeface="Chalkboard"/>
              </a:rPr>
              <a:t>, &amp; </a:t>
            </a:r>
            <a:r>
              <a:rPr lang="en-US" sz="2800" b="1" dirty="0" smtClean="0">
                <a:solidFill>
                  <a:schemeClr val="bg1"/>
                </a:solidFill>
                <a:latin typeface="Chalkboard"/>
                <a:cs typeface="Chalkboard"/>
              </a:rPr>
              <a:t>paradoxes</a:t>
            </a:r>
            <a:r>
              <a:rPr lang="en-US" sz="2800" dirty="0" smtClean="0">
                <a:solidFill>
                  <a:schemeClr val="bg1"/>
                </a:solidFill>
                <a:latin typeface="Chalkboard"/>
                <a:cs typeface="Chalkboard"/>
              </a:rPr>
              <a:t>, and so tended to see the overall text as a “</a:t>
            </a:r>
            <a:r>
              <a:rPr lang="en-US" sz="2800" b="1" dirty="0" smtClean="0">
                <a:solidFill>
                  <a:schemeClr val="bg1"/>
                </a:solidFill>
                <a:latin typeface="Chalkboard"/>
                <a:cs typeface="Chalkboard"/>
              </a:rPr>
              <a:t>reconciliation of opposites</a:t>
            </a:r>
            <a:r>
              <a:rPr lang="en-US" sz="2800" dirty="0" smtClean="0">
                <a:solidFill>
                  <a:schemeClr val="bg1"/>
                </a:solidFill>
                <a:latin typeface="Chalkboard"/>
                <a:cs typeface="Chalkboard"/>
              </a:rPr>
              <a:t>.” </a:t>
            </a:r>
            <a:r>
              <a:rPr lang="en-US" sz="2800" dirty="0">
                <a:solidFill>
                  <a:schemeClr val="bg1"/>
                </a:solidFill>
                <a:latin typeface="Chalkboard"/>
                <a:cs typeface="Chalkboard"/>
              </a:rPr>
              <a:t>W</a:t>
            </a:r>
            <a:r>
              <a:rPr lang="en-US" sz="2800" dirty="0" smtClean="0">
                <a:solidFill>
                  <a:schemeClr val="bg1"/>
                </a:solidFill>
                <a:latin typeface="Chalkboard"/>
                <a:cs typeface="Chalkboard"/>
              </a:rPr>
              <a:t>hatever </a:t>
            </a:r>
            <a:r>
              <a:rPr lang="en-US" sz="2800" dirty="0">
                <a:solidFill>
                  <a:schemeClr val="bg1"/>
                </a:solidFill>
                <a:latin typeface="Chalkboard"/>
                <a:cs typeface="Chalkboard"/>
              </a:rPr>
              <a:t>the “theme” of “Young Goodman Brown” is, it certainly involves the opposition of “good” vs. “</a:t>
            </a:r>
            <a:r>
              <a:rPr lang="en-US" sz="2800" dirty="0" smtClean="0">
                <a:solidFill>
                  <a:schemeClr val="bg1"/>
                </a:solidFill>
                <a:latin typeface="Chalkboard"/>
                <a:cs typeface="Chalkboard"/>
              </a:rPr>
              <a:t>evil”; but is this opposition a mortal combat? Or a close interrelationship?! The New Critic might state his/her own “thematic” view of the matter, and argue (again) how all the “smaller” technical devices work towards that “reconciliation.” (However: you don’t have to buy into this “oppositional” stuff to do good FORMAList criticism; you need only show how the parts support the whole.)</a:t>
            </a:r>
            <a:endParaRPr lang="en-US" sz="2800" dirty="0">
              <a:solidFill>
                <a:schemeClr val="bg1"/>
              </a:solidFill>
              <a:latin typeface="Chalkboard"/>
              <a:cs typeface="Chalkboard"/>
            </a:endParaRPr>
          </a:p>
          <a:p>
            <a:endParaRPr lang="en-US" sz="2800" dirty="0" smtClean="0">
              <a:solidFill>
                <a:schemeClr val="bg1"/>
              </a:solidFill>
              <a:latin typeface="Chalkboard"/>
              <a:cs typeface="Chalkboard"/>
            </a:endParaRPr>
          </a:p>
          <a:p>
            <a:endParaRPr lang="en-US" sz="2800" dirty="0" smtClean="0">
              <a:solidFill>
                <a:schemeClr val="bg1"/>
              </a:solidFill>
              <a:latin typeface="Chalkboard"/>
              <a:cs typeface="Chalkboard"/>
            </a:endParaRPr>
          </a:p>
          <a:p>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313740807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BIOGRAPHICAL </a:t>
            </a:r>
            <a:r>
              <a:rPr lang="en-US" sz="2800" dirty="0">
                <a:solidFill>
                  <a:srgbClr val="FF0000"/>
                </a:solidFill>
                <a:latin typeface="Chalkboard"/>
                <a:cs typeface="Chalkboard"/>
              </a:rPr>
              <a:t>CRITICISM </a:t>
            </a:r>
            <a:r>
              <a:rPr lang="en-US" sz="2800" dirty="0">
                <a:solidFill>
                  <a:schemeClr val="bg1"/>
                </a:solidFill>
                <a:latin typeface="Chalkboard"/>
                <a:cs typeface="Chalkboard"/>
              </a:rPr>
              <a:t>(G&amp;G 881-882</a:t>
            </a:r>
            <a:r>
              <a:rPr lang="en-US" sz="2800" dirty="0" smtClean="0">
                <a:solidFill>
                  <a:schemeClr val="bg1"/>
                </a:solidFill>
                <a:latin typeface="Chalkboard"/>
                <a:cs typeface="Chalkboard"/>
              </a:rPr>
              <a:t>): </a:t>
            </a:r>
          </a:p>
          <a:p>
            <a:r>
              <a:rPr lang="en-US" sz="2800" dirty="0" smtClean="0">
                <a:solidFill>
                  <a:schemeClr val="bg1"/>
                </a:solidFill>
                <a:latin typeface="Chalkboard"/>
                <a:cs typeface="Chalkboard"/>
              </a:rPr>
              <a:t>By definition, this approach applies our</a:t>
            </a:r>
          </a:p>
          <a:p>
            <a:r>
              <a:rPr lang="en-US" sz="2800" dirty="0" smtClean="0">
                <a:solidFill>
                  <a:schemeClr val="bg1"/>
                </a:solidFill>
                <a:latin typeface="Chalkboard"/>
                <a:cs typeface="Chalkboard"/>
              </a:rPr>
              <a:t>knowledge of the author in explicating the short story. What in the </a:t>
            </a:r>
            <a:r>
              <a:rPr lang="en-US" sz="2800" b="1" dirty="0" smtClean="0">
                <a:solidFill>
                  <a:schemeClr val="bg1"/>
                </a:solidFill>
                <a:latin typeface="Chalkboard"/>
                <a:cs typeface="Chalkboard"/>
              </a:rPr>
              <a:t>author’s recorded life </a:t>
            </a:r>
            <a:r>
              <a:rPr lang="en-US" sz="2800" dirty="0" smtClean="0">
                <a:solidFill>
                  <a:schemeClr val="bg1"/>
                </a:solidFill>
                <a:latin typeface="Chalkboard"/>
                <a:cs typeface="Chalkboard"/>
              </a:rPr>
              <a:t>clarifies the details of the text? How does Hawthorne’s religious background or marital experience, for instance, help us understand “Young Goodman Brown”? How about his personal attitude towards the Salem witch trials? (See the footnote regarding Hawthorne’s great-grandfather [350].)</a:t>
            </a:r>
          </a:p>
          <a:p>
            <a:r>
              <a:rPr lang="en-US" sz="2800" dirty="0">
                <a:solidFill>
                  <a:schemeClr val="bg1"/>
                </a:solidFill>
                <a:latin typeface="Chalkboard"/>
                <a:cs typeface="Chalkboard"/>
              </a:rPr>
              <a:t>	</a:t>
            </a:r>
            <a:r>
              <a:rPr lang="en-US" sz="2800" dirty="0" smtClean="0">
                <a:solidFill>
                  <a:schemeClr val="bg1"/>
                </a:solidFill>
                <a:latin typeface="Chalkboard"/>
                <a:cs typeface="Chalkboard"/>
              </a:rPr>
              <a:t>Note that this approach is deemed pretty old-fashioned, and even dangerous. </a:t>
            </a:r>
            <a:r>
              <a:rPr lang="en-US" sz="2800" dirty="0">
                <a:solidFill>
                  <a:schemeClr val="bg1"/>
                </a:solidFill>
                <a:latin typeface="Chalkboard"/>
                <a:cs typeface="Chalkboard"/>
              </a:rPr>
              <a:t>A</a:t>
            </a:r>
            <a:r>
              <a:rPr lang="en-US" sz="2800" dirty="0" smtClean="0">
                <a:solidFill>
                  <a:schemeClr val="bg1"/>
                </a:solidFill>
                <a:latin typeface="Chalkboard"/>
                <a:cs typeface="Chalkboard"/>
              </a:rPr>
              <a:t>n author’s elsewhere-expressed ideas about what his/her story “means,” especially, should always be taken with a grain of salt. </a:t>
            </a:r>
            <a:r>
              <a:rPr lang="en-US" sz="2800" i="1" dirty="0" smtClean="0">
                <a:solidFill>
                  <a:schemeClr val="bg1"/>
                </a:solidFill>
                <a:latin typeface="Chalkboard"/>
                <a:cs typeface="Chalkboard"/>
              </a:rPr>
              <a:t>(But: the G&amp;G anthology! . . .)</a:t>
            </a:r>
          </a:p>
          <a:p>
            <a:endParaRPr lang="en-US" sz="2800" i="1" dirty="0" smtClean="0">
              <a:solidFill>
                <a:schemeClr val="bg1"/>
              </a:solidFill>
              <a:latin typeface="Chalkboard"/>
              <a:cs typeface="Chalkboard"/>
            </a:endParaRPr>
          </a:p>
          <a:p>
            <a:endParaRPr lang="en-US" sz="2800" dirty="0">
              <a:solidFill>
                <a:schemeClr val="bg1"/>
              </a:solidFill>
              <a:latin typeface="Chalkboard"/>
              <a:cs typeface="Chalkboard"/>
            </a:endParaRPr>
          </a:p>
        </p:txBody>
      </p:sp>
      <p:pic>
        <p:nvPicPr>
          <p:cNvPr id="2" name="Picture 1" descr="key_art_biography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9352" y="131862"/>
            <a:ext cx="981075" cy="762000"/>
          </a:xfrm>
          <a:prstGeom prst="rect">
            <a:avLst/>
          </a:prstGeom>
        </p:spPr>
      </p:pic>
    </p:spTree>
    <p:extLst>
      <p:ext uri="{BB962C8B-B14F-4D97-AF65-F5344CB8AC3E}">
        <p14:creationId xmlns:p14="http://schemas.microsoft.com/office/powerpoint/2010/main" val="15778036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8518"/>
            <a:ext cx="8686800" cy="914400"/>
          </a:xfrm>
          <a:prstGeom prst="rect">
            <a:avLst/>
          </a:prstGeom>
          <a:solidFill>
            <a:schemeClr val="accent2">
              <a:alpha val="75000"/>
            </a:schemeClr>
          </a:solidFill>
          <a:effectLst>
            <a:outerShdw blurRad="50800" dist="38100" dir="2700000" algn="tl" rotWithShape="0">
              <a:schemeClr val="tx2">
                <a:alpha val="43000"/>
              </a:schemeClr>
            </a:outerShdw>
          </a:effectLst>
        </p:spPr>
        <p:txBody>
          <a:bodyPr wrap="square" rtlCol="0" anchor="t">
            <a:noAutofit/>
          </a:bodyPr>
          <a:lstStyle/>
          <a:p>
            <a:pPr algn="ctr"/>
            <a:r>
              <a:rPr lang="en-US" sz="4800" dirty="0" smtClean="0">
                <a:solidFill>
                  <a:schemeClr val="bg1"/>
                </a:solidFill>
                <a:latin typeface="Marker Felt"/>
                <a:cs typeface="Marker Felt"/>
              </a:rPr>
              <a:t>Introduction</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endParaRPr lang="en-US" dirty="0">
              <a:noFill/>
              <a:latin typeface="Bertram LET"/>
              <a:cs typeface="Bertram LET"/>
            </a:endParaRPr>
          </a:p>
        </p:txBody>
      </p:sp>
      <p:sp>
        <p:nvSpPr>
          <p:cNvPr id="6" name="TextBox 5"/>
          <p:cNvSpPr txBox="1"/>
          <p:nvPr/>
        </p:nvSpPr>
        <p:spPr>
          <a:xfrm>
            <a:off x="228600" y="1006461"/>
            <a:ext cx="8686800" cy="5760720"/>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a:solidFill>
                  <a:schemeClr val="bg1"/>
                </a:solidFill>
                <a:latin typeface="Chalkboard"/>
                <a:cs typeface="Chalkboard"/>
              </a:rPr>
              <a:t>The short story is fiction's sharpest axe, its most intense imaginative tool for breaking up the frozen seas of our individual isolation" (Gioia &amp; Gwynn 5)</a:t>
            </a:r>
            <a:r>
              <a:rPr lang="en-US" sz="2800" dirty="0" smtClean="0">
                <a:solidFill>
                  <a:schemeClr val="bg1"/>
                </a:solidFill>
                <a:latin typeface="Chalkboard"/>
                <a:cs typeface="Chalkboard"/>
              </a:rPr>
              <a:t>.</a:t>
            </a:r>
          </a:p>
          <a:p>
            <a:endParaRPr lang="en-US" sz="2800" dirty="0">
              <a:solidFill>
                <a:schemeClr val="bg1"/>
              </a:solidFill>
              <a:latin typeface="Chalkboard"/>
              <a:cs typeface="Chalkboard"/>
            </a:endParaRPr>
          </a:p>
          <a:p>
            <a:r>
              <a:rPr lang="en-US" sz="2800" dirty="0" smtClean="0">
                <a:solidFill>
                  <a:schemeClr val="bg1"/>
                </a:solidFill>
                <a:latin typeface="Chalkboard"/>
                <a:cs typeface="Chalkboard"/>
              </a:rPr>
              <a:t>• FICTION </a:t>
            </a:r>
            <a:r>
              <a:rPr lang="en-US" sz="2800" dirty="0" smtClean="0">
                <a:solidFill>
                  <a:srgbClr val="FF0000"/>
                </a:solidFill>
                <a:latin typeface="Chalkboard"/>
                <a:cs typeface="Chalkboard"/>
              </a:rPr>
              <a:t>GENRES</a:t>
            </a:r>
            <a:r>
              <a:rPr lang="en-US" sz="2800" dirty="0" smtClean="0">
                <a:solidFill>
                  <a:schemeClr val="bg1"/>
                </a:solidFill>
                <a:latin typeface="Chalkboard"/>
                <a:cs typeface="Chalkboard"/>
              </a:rPr>
              <a:t>—a continuum:</a:t>
            </a:r>
          </a:p>
          <a:p>
            <a:r>
              <a:rPr lang="en-US" sz="2800" dirty="0">
                <a:solidFill>
                  <a:schemeClr val="bg1"/>
                </a:solidFill>
                <a:latin typeface="Chalkboard"/>
                <a:cs typeface="Chalkboard"/>
              </a:rPr>
              <a:t>	</a:t>
            </a:r>
            <a:r>
              <a:rPr lang="en-US" sz="2800" b="1" i="1" dirty="0" smtClean="0">
                <a:solidFill>
                  <a:schemeClr val="bg1"/>
                </a:solidFill>
                <a:latin typeface="Chalkboard"/>
                <a:cs typeface="Chalkboard"/>
              </a:rPr>
              <a:t>Short Story  &lt;—&gt;  Novella  &lt;—&gt;  Novel</a:t>
            </a:r>
          </a:p>
          <a:p>
            <a:r>
              <a:rPr lang="en-US" sz="2800" i="1" dirty="0">
                <a:solidFill>
                  <a:schemeClr val="bg1"/>
                </a:solidFill>
                <a:latin typeface="Chalkboard"/>
                <a:cs typeface="Chalkboard"/>
              </a:rPr>
              <a:t> </a:t>
            </a:r>
            <a:r>
              <a:rPr lang="en-US" sz="2800" i="1" dirty="0" smtClean="0">
                <a:solidFill>
                  <a:schemeClr val="bg1"/>
                </a:solidFill>
                <a:latin typeface="Chalkboard"/>
                <a:cs typeface="Chalkboard"/>
              </a:rPr>
              <a:t>   </a:t>
            </a:r>
            <a:r>
              <a:rPr lang="en-US" sz="2800" dirty="0" smtClean="0">
                <a:solidFill>
                  <a:schemeClr val="bg1"/>
                </a:solidFill>
                <a:latin typeface="Chalkboard"/>
                <a:cs typeface="Chalkboard"/>
              </a:rPr>
              <a:t>Poe’s classic definition is that a SHORT STORY should be able to be read in a “single sitting.” Longer short stories (which break this rule), such as Kakfa’s “The Metamorphosis” &amp; Tolstoy’s “The Death of Ivan Ilych,” are often referred to as NOVELLAs—which, themselves, aren’t quite long enough to qualify as (book-length) NOVELs.</a:t>
            </a:r>
          </a:p>
          <a:p>
            <a:endParaRPr lang="en-US" sz="2400" dirty="0">
              <a:solidFill>
                <a:schemeClr val="bg1"/>
              </a:solidFill>
              <a:latin typeface="Chalkboard"/>
              <a:cs typeface="Chalkboard"/>
            </a:endParaRPr>
          </a:p>
          <a:p>
            <a:endParaRPr lang="en-US" sz="2400" dirty="0" smtClean="0">
              <a:solidFill>
                <a:schemeClr val="bg1"/>
              </a:solidFill>
              <a:latin typeface="Chalkboard"/>
              <a:cs typeface="Chalkboard"/>
            </a:endParaRPr>
          </a:p>
        </p:txBody>
      </p:sp>
      <p:pic>
        <p:nvPicPr>
          <p:cNvPr id="2" name="Picture 1" descr="PoeEA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675" y="94064"/>
            <a:ext cx="914400" cy="914400"/>
          </a:xfrm>
          <a:prstGeom prst="rect">
            <a:avLst/>
          </a:prstGeom>
        </p:spPr>
      </p:pic>
    </p:spTree>
    <p:extLst>
      <p:ext uri="{BB962C8B-B14F-4D97-AF65-F5344CB8AC3E}">
        <p14:creationId xmlns:p14="http://schemas.microsoft.com/office/powerpoint/2010/main" val="164513297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(Old) HISTORICAL </a:t>
            </a:r>
            <a:r>
              <a:rPr lang="en-US" sz="2800" dirty="0">
                <a:solidFill>
                  <a:srgbClr val="FF0000"/>
                </a:solidFill>
                <a:latin typeface="Chalkboard"/>
                <a:cs typeface="Chalkboard"/>
              </a:rPr>
              <a:t>CRITICISM </a:t>
            </a:r>
            <a:r>
              <a:rPr lang="en-US" sz="2800" dirty="0">
                <a:solidFill>
                  <a:schemeClr val="bg1"/>
                </a:solidFill>
                <a:latin typeface="Chalkboard"/>
                <a:cs typeface="Chalkboard"/>
              </a:rPr>
              <a:t>(G&amp;G </a:t>
            </a:r>
            <a:r>
              <a:rPr lang="en-US" sz="2800" dirty="0" smtClean="0">
                <a:solidFill>
                  <a:schemeClr val="bg1"/>
                </a:solidFill>
                <a:latin typeface="Chalkboard"/>
                <a:cs typeface="Chalkboard"/>
              </a:rPr>
              <a:t>884-</a:t>
            </a:r>
          </a:p>
          <a:p>
            <a:r>
              <a:rPr lang="en-US" sz="2800" dirty="0" smtClean="0">
                <a:solidFill>
                  <a:schemeClr val="bg1"/>
                </a:solidFill>
                <a:latin typeface="Chalkboard"/>
                <a:cs typeface="Chalkboard"/>
              </a:rPr>
              <a:t>885): Related to biographical criticism (and </a:t>
            </a:r>
          </a:p>
          <a:p>
            <a:r>
              <a:rPr lang="en-US" sz="2800" dirty="0" smtClean="0">
                <a:solidFill>
                  <a:schemeClr val="bg1"/>
                </a:solidFill>
                <a:latin typeface="Chalkboard"/>
                <a:cs typeface="Chalkboard"/>
              </a:rPr>
              <a:t>just as long in the tooth), this approach </a:t>
            </a:r>
          </a:p>
          <a:p>
            <a:r>
              <a:rPr lang="en-US" sz="2800" dirty="0" smtClean="0">
                <a:solidFill>
                  <a:schemeClr val="bg1"/>
                </a:solidFill>
                <a:latin typeface="Chalkboard"/>
                <a:cs typeface="Chalkboard"/>
              </a:rPr>
              <a:t>examines the author’s socio-historical milieu (his/her </a:t>
            </a:r>
            <a:r>
              <a:rPr lang="en-US" sz="2800" b="1" dirty="0" smtClean="0">
                <a:solidFill>
                  <a:schemeClr val="bg1"/>
                </a:solidFill>
                <a:latin typeface="Chalkboard"/>
                <a:cs typeface="Chalkboard"/>
              </a:rPr>
              <a:t>time &amp; place</a:t>
            </a:r>
            <a:r>
              <a:rPr lang="en-US" sz="2800" dirty="0" smtClean="0">
                <a:solidFill>
                  <a:schemeClr val="bg1"/>
                </a:solidFill>
                <a:latin typeface="Chalkboard"/>
                <a:cs typeface="Chalkboard"/>
              </a:rPr>
              <a:t>) to help explicate the text. </a:t>
            </a:r>
            <a:r>
              <a:rPr lang="en-US" sz="2800" dirty="0">
                <a:solidFill>
                  <a:schemeClr val="bg1"/>
                </a:solidFill>
                <a:latin typeface="Chalkboard"/>
                <a:cs typeface="Chalkboard"/>
              </a:rPr>
              <a:t>The merits of this approach are most </a:t>
            </a:r>
            <a:r>
              <a:rPr lang="en-US" sz="2800" dirty="0" smtClean="0">
                <a:solidFill>
                  <a:schemeClr val="bg1"/>
                </a:solidFill>
                <a:latin typeface="Chalkboard"/>
                <a:cs typeface="Chalkboard"/>
              </a:rPr>
              <a:t>obvious, of course, </a:t>
            </a:r>
            <a:r>
              <a:rPr lang="en-US" sz="2800" dirty="0">
                <a:solidFill>
                  <a:schemeClr val="bg1"/>
                </a:solidFill>
                <a:latin typeface="Chalkboard"/>
                <a:cs typeface="Chalkboard"/>
              </a:rPr>
              <a:t>in the </a:t>
            </a:r>
            <a:r>
              <a:rPr lang="en-US" sz="2800" dirty="0" smtClean="0">
                <a:solidFill>
                  <a:schemeClr val="bg1"/>
                </a:solidFill>
                <a:latin typeface="Chalkboard"/>
                <a:cs typeface="Chalkboard"/>
              </a:rPr>
              <a:t>interpretation of </a:t>
            </a:r>
            <a:r>
              <a:rPr lang="en-US" sz="2800" dirty="0">
                <a:solidFill>
                  <a:schemeClr val="bg1"/>
                </a:solidFill>
                <a:latin typeface="Chalkboard"/>
                <a:cs typeface="Chalkboard"/>
              </a:rPr>
              <a:t>centuries-old texts, such as those by Shakespeare </a:t>
            </a:r>
            <a:r>
              <a:rPr lang="en-US" sz="2800" dirty="0" smtClean="0">
                <a:solidFill>
                  <a:schemeClr val="bg1"/>
                </a:solidFill>
                <a:latin typeface="Chalkboard"/>
                <a:cs typeface="Chalkboard"/>
              </a:rPr>
              <a:t>and </a:t>
            </a:r>
            <a:r>
              <a:rPr lang="en-US" sz="2800" dirty="0">
                <a:solidFill>
                  <a:schemeClr val="bg1"/>
                </a:solidFill>
                <a:latin typeface="Chalkboard"/>
                <a:cs typeface="Chalkboard"/>
              </a:rPr>
              <a:t>the Greek dramatists</a:t>
            </a:r>
            <a:r>
              <a:rPr lang="en-US" sz="2800" dirty="0" smtClean="0">
                <a:solidFill>
                  <a:schemeClr val="bg1"/>
                </a:solidFill>
                <a:latin typeface="Chalkboard"/>
                <a:cs typeface="Chalkboard"/>
              </a:rPr>
              <a:t>.</a:t>
            </a:r>
          </a:p>
          <a:p>
            <a:endParaRPr lang="en-US" sz="2800" dirty="0">
              <a:solidFill>
                <a:schemeClr val="bg1"/>
              </a:solidFill>
              <a:latin typeface="Chalkboard"/>
              <a:cs typeface="Chalkboard"/>
            </a:endParaRPr>
          </a:p>
          <a:p>
            <a:r>
              <a:rPr lang="en-US" sz="2800" dirty="0" smtClean="0">
                <a:solidFill>
                  <a:schemeClr val="bg1"/>
                </a:solidFill>
                <a:latin typeface="Chalkboard"/>
                <a:cs typeface="Chalkboard"/>
              </a:rPr>
              <a:t>	“Young Goodman Brown” may be a special case here, in that research into early Puritanism (and the witchcraft trials of the 1690’s) might be just as useful as exploring the historical context of Hawthorne’s own ante-bellum 1830’s. </a:t>
            </a:r>
          </a:p>
          <a:p>
            <a:endParaRPr lang="en-US" sz="2800" dirty="0">
              <a:solidFill>
                <a:schemeClr val="bg1"/>
              </a:solidFill>
              <a:latin typeface="Chalkboard"/>
              <a:cs typeface="Chalkboard"/>
            </a:endParaRPr>
          </a:p>
        </p:txBody>
      </p:sp>
      <p:pic>
        <p:nvPicPr>
          <p:cNvPr id="3" name="Picture 2" descr="world histor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6900" y="126972"/>
            <a:ext cx="1257300" cy="1016000"/>
          </a:xfrm>
          <a:prstGeom prst="rect">
            <a:avLst/>
          </a:prstGeom>
        </p:spPr>
      </p:pic>
    </p:spTree>
    <p:extLst>
      <p:ext uri="{BB962C8B-B14F-4D97-AF65-F5344CB8AC3E}">
        <p14:creationId xmlns:p14="http://schemas.microsoft.com/office/powerpoint/2010/main" val="3874938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PSYCHOANALYTIC CRITICISM </a:t>
            </a:r>
            <a:r>
              <a:rPr lang="en-US" sz="2800" dirty="0">
                <a:solidFill>
                  <a:schemeClr val="bg1"/>
                </a:solidFill>
                <a:latin typeface="Chalkboard"/>
                <a:cs typeface="Chalkboard"/>
              </a:rPr>
              <a:t>(G&amp;G 887</a:t>
            </a:r>
            <a:r>
              <a:rPr lang="en-US" sz="2800" dirty="0" smtClean="0">
                <a:solidFill>
                  <a:schemeClr val="bg1"/>
                </a:solidFill>
                <a:latin typeface="Chalkboard"/>
                <a:cs typeface="Chalkboard"/>
              </a:rPr>
              <a:t>-</a:t>
            </a:r>
          </a:p>
          <a:p>
            <a:r>
              <a:rPr lang="en-US" sz="2800" dirty="0" smtClean="0">
                <a:solidFill>
                  <a:schemeClr val="bg1"/>
                </a:solidFill>
                <a:latin typeface="Chalkboard"/>
                <a:cs typeface="Chalkboard"/>
              </a:rPr>
              <a:t>888): To do this well, read Freud and Lacan or </a:t>
            </a:r>
          </a:p>
          <a:p>
            <a:r>
              <a:rPr lang="en-US" sz="2800" dirty="0" smtClean="0">
                <a:solidFill>
                  <a:schemeClr val="bg1"/>
                </a:solidFill>
                <a:latin typeface="Chalkboard"/>
                <a:cs typeface="Chalkboard"/>
              </a:rPr>
              <a:t>at least a lot about them, so you can throw </a:t>
            </a:r>
          </a:p>
          <a:p>
            <a:r>
              <a:rPr lang="en-US" sz="2800" dirty="0" smtClean="0">
                <a:solidFill>
                  <a:schemeClr val="bg1"/>
                </a:solidFill>
                <a:latin typeface="Chalkboard"/>
                <a:cs typeface="Chalkboard"/>
              </a:rPr>
              <a:t>around terms like </a:t>
            </a:r>
            <a:r>
              <a:rPr lang="en-US" sz="2800" b="1" dirty="0" smtClean="0">
                <a:solidFill>
                  <a:schemeClr val="bg1"/>
                </a:solidFill>
                <a:latin typeface="Chalkboard"/>
                <a:cs typeface="Chalkboard"/>
              </a:rPr>
              <a:t>id</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ego</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superego</a:t>
            </a:r>
            <a:r>
              <a:rPr lang="en-US" sz="2800" dirty="0" smtClean="0">
                <a:solidFill>
                  <a:schemeClr val="bg1"/>
                </a:solidFill>
                <a:latin typeface="Chalkboard"/>
                <a:cs typeface="Chalkboard"/>
              </a:rPr>
              <a:t> and the </a:t>
            </a:r>
            <a:r>
              <a:rPr lang="en-US" sz="2800" b="1" dirty="0" smtClean="0">
                <a:solidFill>
                  <a:schemeClr val="bg1"/>
                </a:solidFill>
                <a:latin typeface="Chalkboard"/>
                <a:cs typeface="Chalkboard"/>
              </a:rPr>
              <a:t>imaginary</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symbolic</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real</a:t>
            </a:r>
            <a:r>
              <a:rPr lang="en-US" sz="2800" dirty="0" smtClean="0">
                <a:solidFill>
                  <a:schemeClr val="bg1"/>
                </a:solidFill>
                <a:latin typeface="Chalkboard"/>
                <a:cs typeface="Chalkboard"/>
              </a:rPr>
              <a:t> with skillful abandon. (Translation: I won’t be able to tell you how to do it in a PPT slide or two.) Psych crit is a versatile tool that has been “interestingly” applied to the author (“Did Shakespeare have an unresolved </a:t>
            </a:r>
            <a:r>
              <a:rPr lang="en-US" sz="2800" b="1" dirty="0" smtClean="0">
                <a:solidFill>
                  <a:schemeClr val="bg1"/>
                </a:solidFill>
                <a:latin typeface="Chalkboard"/>
                <a:cs typeface="Chalkboard"/>
              </a:rPr>
              <a:t>Oedipal</a:t>
            </a:r>
            <a:r>
              <a:rPr lang="en-US" sz="2800" dirty="0" smtClean="0">
                <a:solidFill>
                  <a:schemeClr val="bg1"/>
                </a:solidFill>
                <a:latin typeface="Chalkboard"/>
                <a:cs typeface="Chalkboard"/>
              </a:rPr>
              <a:t> complex?”), to a text’s characters (“Does Fortunato’s</a:t>
            </a:r>
            <a:r>
              <a:rPr lang="en-US" sz="2800" dirty="0">
                <a:solidFill>
                  <a:schemeClr val="bg1"/>
                </a:solidFill>
                <a:latin typeface="Chalkboard"/>
                <a:cs typeface="Chalkboard"/>
              </a:rPr>
              <a:t> </a:t>
            </a:r>
            <a:r>
              <a:rPr lang="en-US" sz="2800" dirty="0" smtClean="0">
                <a:solidFill>
                  <a:schemeClr val="bg1"/>
                </a:solidFill>
                <a:latin typeface="Chalkboard"/>
                <a:cs typeface="Chalkboard"/>
              </a:rPr>
              <a:t>cap with bells make him a walking </a:t>
            </a:r>
            <a:r>
              <a:rPr lang="en-US" sz="2800" b="1" dirty="0" smtClean="0">
                <a:solidFill>
                  <a:schemeClr val="bg1"/>
                </a:solidFill>
                <a:latin typeface="Chalkboard"/>
                <a:cs typeface="Chalkboard"/>
              </a:rPr>
              <a:t>phallic</a:t>
            </a:r>
            <a:r>
              <a:rPr lang="en-US" sz="2800" dirty="0" smtClean="0">
                <a:solidFill>
                  <a:schemeClr val="bg1"/>
                </a:solidFill>
                <a:latin typeface="Chalkboard"/>
                <a:cs typeface="Chalkboard"/>
              </a:rPr>
              <a:t> symbol?!”), and to readers themselves. Freudian readings often strike one as more “intriguing” (even shocking) than usefully revealing of and relevant to a text; but at least they’re rarely boring.</a:t>
            </a:r>
            <a:endParaRPr lang="en-US" sz="2800" dirty="0">
              <a:solidFill>
                <a:schemeClr val="bg1"/>
              </a:solidFill>
              <a:latin typeface="Chalkboard"/>
              <a:cs typeface="Chalkboard"/>
            </a:endParaRPr>
          </a:p>
        </p:txBody>
      </p:sp>
      <p:pic>
        <p:nvPicPr>
          <p:cNvPr id="4" name="Picture 3" descr="FreudHotDo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391430401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endParaRPr lang="en-US" sz="2800" dirty="0" smtClean="0">
              <a:solidFill>
                <a:schemeClr val="bg1"/>
              </a:solidFill>
              <a:latin typeface="Chalkboard"/>
              <a:cs typeface="Chalkboard"/>
            </a:endParaRPr>
          </a:p>
          <a:p>
            <a:r>
              <a:rPr lang="en-US" sz="2800" dirty="0">
                <a:solidFill>
                  <a:schemeClr val="bg1"/>
                </a:solidFill>
                <a:latin typeface="Chalkboard"/>
                <a:cs typeface="Chalkboard"/>
              </a:rPr>
              <a:t>	</a:t>
            </a:r>
            <a:r>
              <a:rPr lang="en-US" sz="2800" dirty="0" smtClean="0">
                <a:solidFill>
                  <a:schemeClr val="bg1"/>
                </a:solidFill>
                <a:latin typeface="Chalkboard"/>
                <a:cs typeface="Chalkboard"/>
              </a:rPr>
              <a:t>In “Young Goodman Brown,” the psychoanalytic critic would likely point immediately to the staff/serpent—that “writhing stick” (351)—as not just a metonym for Satan, but as a pretty obvious phallic signifier. But then, what does sex have to do with this story? Well, in one sense, a lot. Indeed, Hawthorne seems to anticipate Freudian theory in presenting humans, at their core and essence, as “instinctual” (and sexual and therefore “sinning” &amp; “evil”) beings. Freud would later agree that this is our “nature and destiny” (355).</a:t>
            </a:r>
          </a:p>
          <a:p>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32667136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Then there is the </a:t>
            </a:r>
            <a:r>
              <a:rPr lang="en-US" sz="2800" b="1" dirty="0" smtClean="0">
                <a:solidFill>
                  <a:schemeClr val="bg1"/>
                </a:solidFill>
                <a:latin typeface="Chalkboard"/>
                <a:cs typeface="Chalkboard"/>
              </a:rPr>
              <a:t>intrapsychic</a:t>
            </a:r>
            <a:r>
              <a:rPr lang="en-US" sz="2800" dirty="0">
                <a:solidFill>
                  <a:schemeClr val="bg1"/>
                </a:solidFill>
                <a:latin typeface="Chalkboard"/>
                <a:cs typeface="Chalkboard"/>
              </a:rPr>
              <a:t> </a:t>
            </a:r>
            <a:endParaRPr lang="en-US" sz="2800" dirty="0" smtClean="0">
              <a:solidFill>
                <a:schemeClr val="bg1"/>
              </a:solidFill>
              <a:latin typeface="Chalkboard"/>
              <a:cs typeface="Chalkboard"/>
            </a:endParaRPr>
          </a:p>
          <a:p>
            <a:r>
              <a:rPr lang="en-US" sz="2800" dirty="0" smtClean="0">
                <a:solidFill>
                  <a:schemeClr val="bg1"/>
                </a:solidFill>
                <a:latin typeface="Chalkboard"/>
                <a:cs typeface="Chalkboard"/>
              </a:rPr>
              <a:t>method, in which the </a:t>
            </a:r>
          </a:p>
          <a:p>
            <a:r>
              <a:rPr lang="en-US" sz="2800" dirty="0" smtClean="0">
                <a:solidFill>
                  <a:schemeClr val="bg1"/>
                </a:solidFill>
                <a:latin typeface="Chalkboard"/>
                <a:cs typeface="Chalkboard"/>
              </a:rPr>
              <a:t>story’s characters are read </a:t>
            </a:r>
          </a:p>
          <a:p>
            <a:r>
              <a:rPr lang="en-US" sz="2800" dirty="0" smtClean="0">
                <a:solidFill>
                  <a:schemeClr val="bg1"/>
                </a:solidFill>
                <a:latin typeface="Chalkboard"/>
                <a:cs typeface="Chalkboard"/>
              </a:rPr>
              <a:t>as different aspects of Freud’s </a:t>
            </a:r>
          </a:p>
          <a:p>
            <a:r>
              <a:rPr lang="en-US" sz="2800" dirty="0" smtClean="0">
                <a:solidFill>
                  <a:schemeClr val="bg1"/>
                </a:solidFill>
                <a:latin typeface="Chalkboard"/>
                <a:cs typeface="Chalkboard"/>
              </a:rPr>
              <a:t>tripartite model of the psyche. The main character </a:t>
            </a:r>
          </a:p>
          <a:p>
            <a:r>
              <a:rPr lang="en-US" sz="2800" dirty="0" smtClean="0">
                <a:solidFill>
                  <a:schemeClr val="bg1"/>
                </a:solidFill>
                <a:latin typeface="Chalkboard"/>
                <a:cs typeface="Chalkboard"/>
              </a:rPr>
              <a:t>is usually the ego, while two other important characters fulfill the roles of the superego &amp; id, as in my bad cartoon above.</a:t>
            </a:r>
          </a:p>
          <a:p>
            <a:endParaRPr lang="en-US" sz="2800" dirty="0">
              <a:solidFill>
                <a:schemeClr val="bg1"/>
              </a:solidFill>
              <a:latin typeface="Chalkboard"/>
              <a:cs typeface="Chalkboard"/>
            </a:endParaRPr>
          </a:p>
          <a:p>
            <a:r>
              <a:rPr lang="en-US" sz="2800" dirty="0">
                <a:solidFill>
                  <a:schemeClr val="bg1"/>
                </a:solidFill>
                <a:latin typeface="Chalkboard"/>
                <a:cs typeface="Chalkboard"/>
              </a:rPr>
              <a:t>	</a:t>
            </a:r>
            <a:r>
              <a:rPr lang="en-US" sz="2800" i="1" dirty="0">
                <a:solidFill>
                  <a:schemeClr val="bg1"/>
                </a:solidFill>
                <a:latin typeface="Chalkboard"/>
                <a:cs typeface="Chalkboard"/>
              </a:rPr>
              <a:t>See also G&amp;G </a:t>
            </a:r>
            <a:r>
              <a:rPr lang="en-US" sz="2800" i="1" dirty="0" smtClean="0">
                <a:solidFill>
                  <a:schemeClr val="bg1"/>
                </a:solidFill>
                <a:latin typeface="Chalkboard"/>
                <a:cs typeface="Chalkboard"/>
              </a:rPr>
              <a:t>888-889 </a:t>
            </a:r>
            <a:r>
              <a:rPr lang="en-US" sz="2800" i="1" dirty="0">
                <a:solidFill>
                  <a:schemeClr val="bg1"/>
                </a:solidFill>
                <a:latin typeface="Chalkboard"/>
                <a:cs typeface="Chalkboard"/>
              </a:rPr>
              <a:t>for a well-done </a:t>
            </a:r>
            <a:r>
              <a:rPr lang="en-US" sz="2800" i="1" dirty="0" smtClean="0">
                <a:solidFill>
                  <a:schemeClr val="bg1"/>
                </a:solidFill>
                <a:latin typeface="Chalkboard"/>
                <a:cs typeface="Chalkboard"/>
              </a:rPr>
              <a:t>(even convincing) Freudian reading </a:t>
            </a:r>
            <a:r>
              <a:rPr lang="en-US" sz="2800" i="1" dirty="0">
                <a:solidFill>
                  <a:schemeClr val="bg1"/>
                </a:solidFill>
                <a:latin typeface="Chalkboard"/>
                <a:cs typeface="Chalkboard"/>
              </a:rPr>
              <a:t>of </a:t>
            </a:r>
            <a:r>
              <a:rPr lang="en-US" sz="2800" i="1" dirty="0" smtClean="0">
                <a:solidFill>
                  <a:schemeClr val="bg1"/>
                </a:solidFill>
                <a:latin typeface="Chalkboard"/>
                <a:cs typeface="Chalkboard"/>
              </a:rPr>
              <a:t>Poe’s “The Tell-Tale Heart.</a:t>
            </a:r>
            <a:r>
              <a:rPr lang="en-US" sz="2800" i="1" dirty="0">
                <a:solidFill>
                  <a:schemeClr val="bg1"/>
                </a:solidFill>
                <a:latin typeface="Chalkboard"/>
                <a:cs typeface="Chalkboard"/>
              </a:rPr>
              <a:t>” </a:t>
            </a:r>
            <a:endParaRPr lang="en-US" sz="2800" dirty="0">
              <a:solidFill>
                <a:schemeClr val="bg1"/>
              </a:solidFill>
              <a:latin typeface="Chalkboard"/>
              <a:cs typeface="Chalkboard"/>
            </a:endParaRPr>
          </a:p>
          <a:p>
            <a:endParaRPr lang="en-US" sz="2800" dirty="0">
              <a:solidFill>
                <a:schemeClr val="bg1"/>
              </a:solidFill>
              <a:latin typeface="Chalkboard"/>
              <a:cs typeface="Chalkboard"/>
            </a:endParaRPr>
          </a:p>
        </p:txBody>
      </p:sp>
      <p:pic>
        <p:nvPicPr>
          <p:cNvPr id="2" name="Picture 1" descr="FreudMode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3190" y="182880"/>
            <a:ext cx="3644900" cy="1600200"/>
          </a:xfrm>
          <a:prstGeom prst="rect">
            <a:avLst/>
          </a:prstGeom>
        </p:spPr>
      </p:pic>
    </p:spTree>
    <p:extLst>
      <p:ext uri="{BB962C8B-B14F-4D97-AF65-F5344CB8AC3E}">
        <p14:creationId xmlns:p14="http://schemas.microsoft.com/office/powerpoint/2010/main" val="2014105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MYTHIC (aka Archetypal) CRITICISM </a:t>
            </a:r>
            <a:r>
              <a:rPr lang="en-US" sz="2800" dirty="0">
                <a:solidFill>
                  <a:schemeClr val="bg1"/>
                </a:solidFill>
                <a:latin typeface="Chalkboard"/>
                <a:cs typeface="Chalkboard"/>
              </a:rPr>
              <a:t>(G&amp;</a:t>
            </a:r>
            <a:r>
              <a:rPr lang="en-US" sz="2800" dirty="0" smtClean="0">
                <a:solidFill>
                  <a:schemeClr val="bg1"/>
                </a:solidFill>
                <a:latin typeface="Chalkboard"/>
                <a:cs typeface="Chalkboard"/>
              </a:rPr>
              <a:t>G</a:t>
            </a:r>
          </a:p>
          <a:p>
            <a:r>
              <a:rPr lang="en-US" sz="2800" dirty="0" smtClean="0">
                <a:solidFill>
                  <a:schemeClr val="bg1"/>
                </a:solidFill>
                <a:latin typeface="Chalkboard"/>
                <a:cs typeface="Chalkboard"/>
              </a:rPr>
              <a:t>890): This approach, at its best, requires some </a:t>
            </a:r>
          </a:p>
          <a:p>
            <a:r>
              <a:rPr lang="en-US" sz="2800" dirty="0" smtClean="0">
                <a:solidFill>
                  <a:schemeClr val="bg1"/>
                </a:solidFill>
                <a:latin typeface="Chalkboard"/>
                <a:cs typeface="Chalkboard"/>
              </a:rPr>
              <a:t>knowledge of Jungian (archetypal) psychology. </a:t>
            </a:r>
          </a:p>
          <a:p>
            <a:r>
              <a:rPr lang="en-US" sz="2800" b="1" dirty="0" smtClean="0">
                <a:solidFill>
                  <a:schemeClr val="bg1"/>
                </a:solidFill>
                <a:latin typeface="Chalkboard"/>
                <a:cs typeface="Chalkboard"/>
              </a:rPr>
              <a:t>Archetypes</a:t>
            </a:r>
            <a:r>
              <a:rPr lang="en-US" sz="2800" dirty="0" smtClean="0">
                <a:solidFill>
                  <a:schemeClr val="bg1"/>
                </a:solidFill>
                <a:latin typeface="Chalkboard"/>
                <a:cs typeface="Chalkboard"/>
              </a:rPr>
              <a:t> are functions/forms of the </a:t>
            </a:r>
            <a:r>
              <a:rPr lang="en-US" sz="2800" b="1" dirty="0" smtClean="0">
                <a:solidFill>
                  <a:schemeClr val="bg1"/>
                </a:solidFill>
                <a:latin typeface="Chalkboard"/>
                <a:cs typeface="Chalkboard"/>
              </a:rPr>
              <a:t>collective unconscious</a:t>
            </a:r>
            <a:r>
              <a:rPr lang="en-US" sz="2800" dirty="0" smtClean="0">
                <a:solidFill>
                  <a:schemeClr val="bg1"/>
                </a:solidFill>
                <a:latin typeface="Chalkboard"/>
                <a:cs typeface="Chalkboard"/>
              </a:rPr>
              <a:t>, figures &amp; processes that supposedly recur throughout human discourse, from ancient myths to yesterday’s Facebook meme.</a:t>
            </a:r>
          </a:p>
          <a:p>
            <a:endParaRPr lang="en-US" sz="2800" dirty="0" smtClean="0">
              <a:solidFill>
                <a:schemeClr val="bg1"/>
              </a:solidFill>
              <a:latin typeface="Chalkboard"/>
              <a:cs typeface="Chalkboard"/>
            </a:endParaRPr>
          </a:p>
          <a:p>
            <a:r>
              <a:rPr lang="en-US" sz="2800" dirty="0">
                <a:solidFill>
                  <a:schemeClr val="bg1"/>
                </a:solidFill>
                <a:latin typeface="Chalkboard"/>
                <a:cs typeface="Chalkboard"/>
              </a:rPr>
              <a:t>	</a:t>
            </a:r>
            <a:r>
              <a:rPr lang="en-US" sz="2800" dirty="0" smtClean="0">
                <a:solidFill>
                  <a:schemeClr val="bg1"/>
                </a:solidFill>
                <a:latin typeface="Chalkboard"/>
                <a:cs typeface="Chalkboard"/>
              </a:rPr>
              <a:t>The major archetypal figures are the </a:t>
            </a:r>
            <a:r>
              <a:rPr lang="en-US" sz="2800" b="1" dirty="0" smtClean="0">
                <a:solidFill>
                  <a:schemeClr val="bg1"/>
                </a:solidFill>
                <a:latin typeface="Chalkboard"/>
                <a:cs typeface="Chalkboard"/>
              </a:rPr>
              <a:t>shadow</a:t>
            </a:r>
            <a:r>
              <a:rPr lang="en-US" sz="2800" dirty="0" smtClean="0">
                <a:solidFill>
                  <a:schemeClr val="bg1"/>
                </a:solidFill>
                <a:latin typeface="Chalkboard"/>
                <a:cs typeface="Chalkboard"/>
              </a:rPr>
              <a:t>, the </a:t>
            </a:r>
            <a:r>
              <a:rPr lang="en-US" sz="2800" b="1" dirty="0" smtClean="0">
                <a:solidFill>
                  <a:schemeClr val="bg1"/>
                </a:solidFill>
                <a:latin typeface="Chalkboard"/>
                <a:cs typeface="Chalkboard"/>
              </a:rPr>
              <a:t>anima</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animus</a:t>
            </a:r>
            <a:r>
              <a:rPr lang="en-US" sz="2800" dirty="0" smtClean="0">
                <a:solidFill>
                  <a:schemeClr val="bg1"/>
                </a:solidFill>
                <a:latin typeface="Chalkboard"/>
                <a:cs typeface="Chalkboard"/>
              </a:rPr>
              <a:t>, the </a:t>
            </a:r>
            <a:r>
              <a:rPr lang="en-US" sz="2800" b="1" dirty="0" smtClean="0">
                <a:solidFill>
                  <a:schemeClr val="bg1"/>
                </a:solidFill>
                <a:latin typeface="Chalkboard"/>
                <a:cs typeface="Chalkboard"/>
              </a:rPr>
              <a:t>wise old man</a:t>
            </a:r>
            <a:r>
              <a:rPr lang="en-US" sz="2800" dirty="0" smtClean="0">
                <a:solidFill>
                  <a:schemeClr val="bg1"/>
                </a:solidFill>
                <a:latin typeface="Chalkboard"/>
                <a:cs typeface="Chalkboard"/>
              </a:rPr>
              <a:t>/</a:t>
            </a:r>
            <a:r>
              <a:rPr lang="en-US" sz="2800" b="1" dirty="0" smtClean="0">
                <a:solidFill>
                  <a:schemeClr val="bg1"/>
                </a:solidFill>
                <a:latin typeface="Chalkboard"/>
                <a:cs typeface="Chalkboard"/>
              </a:rPr>
              <a:t>wise old woman</a:t>
            </a:r>
            <a:r>
              <a:rPr lang="en-US" sz="2800" dirty="0" smtClean="0">
                <a:solidFill>
                  <a:schemeClr val="bg1"/>
                </a:solidFill>
                <a:latin typeface="Chalkboard"/>
                <a:cs typeface="Chalkboard"/>
              </a:rPr>
              <a:t>, and the unconscious </a:t>
            </a:r>
            <a:r>
              <a:rPr lang="en-US" sz="2800" b="1" dirty="0" smtClean="0">
                <a:solidFill>
                  <a:schemeClr val="bg1"/>
                </a:solidFill>
                <a:latin typeface="Chalkboard"/>
                <a:cs typeface="Chalkboard"/>
              </a:rPr>
              <a:t>Self</a:t>
            </a:r>
            <a:r>
              <a:rPr lang="en-US" sz="2800" dirty="0" smtClean="0">
                <a:solidFill>
                  <a:schemeClr val="bg1"/>
                </a:solidFill>
                <a:latin typeface="Chalkboard"/>
                <a:cs typeface="Chalkboard"/>
              </a:rPr>
              <a:t> (often represented by an image of wholeness). Major archetypal processes include the (hero’s) </a:t>
            </a:r>
            <a:r>
              <a:rPr lang="en-US" sz="2800" b="1" dirty="0" smtClean="0">
                <a:solidFill>
                  <a:schemeClr val="bg1"/>
                </a:solidFill>
                <a:latin typeface="Chalkboard"/>
                <a:cs typeface="Chalkboard"/>
              </a:rPr>
              <a:t>journey</a:t>
            </a:r>
            <a:r>
              <a:rPr lang="en-US" sz="2800" dirty="0" smtClean="0">
                <a:solidFill>
                  <a:schemeClr val="bg1"/>
                </a:solidFill>
                <a:latin typeface="Chalkboard"/>
                <a:cs typeface="Chalkboard"/>
              </a:rPr>
              <a:t> (often as a descent &amp; return), the </a:t>
            </a:r>
            <a:r>
              <a:rPr lang="en-US" sz="2800" b="1" dirty="0" smtClean="0">
                <a:solidFill>
                  <a:schemeClr val="bg1"/>
                </a:solidFill>
                <a:latin typeface="Chalkboard"/>
                <a:cs typeface="Chalkboard"/>
              </a:rPr>
              <a:t>divine marriage</a:t>
            </a:r>
            <a:r>
              <a:rPr lang="en-US" sz="2800" dirty="0" smtClean="0">
                <a:solidFill>
                  <a:schemeClr val="bg1"/>
                </a:solidFill>
                <a:latin typeface="Chalkboard"/>
                <a:cs typeface="Chalkboard"/>
              </a:rPr>
              <a:t>, and </a:t>
            </a:r>
            <a:r>
              <a:rPr lang="en-US" sz="2800" b="1" dirty="0" smtClean="0">
                <a:solidFill>
                  <a:schemeClr val="bg1"/>
                </a:solidFill>
                <a:latin typeface="Chalkboard"/>
                <a:cs typeface="Chalkboard"/>
              </a:rPr>
              <a:t>death</a:t>
            </a:r>
            <a:r>
              <a:rPr lang="en-US" sz="2800" dirty="0">
                <a:solidFill>
                  <a:schemeClr val="bg1"/>
                </a:solidFill>
                <a:latin typeface="Chalkboard"/>
                <a:cs typeface="Chalkboard"/>
              </a:rPr>
              <a:t>/</a:t>
            </a:r>
            <a:r>
              <a:rPr lang="en-US" sz="2800" b="1" dirty="0" smtClean="0">
                <a:solidFill>
                  <a:schemeClr val="bg1"/>
                </a:solidFill>
                <a:latin typeface="Chalkboard"/>
                <a:cs typeface="Chalkboard"/>
              </a:rPr>
              <a:t>rebirth</a:t>
            </a:r>
            <a:r>
              <a:rPr lang="en-US" sz="2800" dirty="0" smtClean="0">
                <a:solidFill>
                  <a:schemeClr val="bg1"/>
                </a:solidFill>
                <a:latin typeface="Chalkboard"/>
                <a:cs typeface="Chalkboard"/>
              </a:rPr>
              <a:t>.</a:t>
            </a:r>
          </a:p>
          <a:p>
            <a:r>
              <a:rPr lang="en-US" sz="2800" dirty="0">
                <a:solidFill>
                  <a:schemeClr val="bg1"/>
                </a:solidFill>
                <a:latin typeface="Chalkboard"/>
                <a:cs typeface="Chalkboard"/>
              </a:rPr>
              <a:t>	</a:t>
            </a:r>
            <a:endParaRPr lang="en-US" sz="2800" dirty="0" smtClean="0">
              <a:solidFill>
                <a:schemeClr val="bg1"/>
              </a:solidFill>
              <a:latin typeface="Chalkboard"/>
              <a:cs typeface="Chalkboard"/>
            </a:endParaRPr>
          </a:p>
          <a:p>
            <a:endParaRPr lang="en-US" sz="2800" dirty="0">
              <a:solidFill>
                <a:schemeClr val="bg1"/>
              </a:solidFill>
              <a:latin typeface="Chalkboard"/>
              <a:cs typeface="Chalkboard"/>
            </a:endParaRPr>
          </a:p>
        </p:txBody>
      </p:sp>
      <p:pic>
        <p:nvPicPr>
          <p:cNvPr id="5" name="Picture 4" descr="nosferatushadow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4182733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Crucially, </a:t>
            </a:r>
            <a:r>
              <a:rPr lang="en-US" sz="2800" dirty="0">
                <a:solidFill>
                  <a:schemeClr val="bg1"/>
                </a:solidFill>
                <a:latin typeface="Chalkboard"/>
                <a:cs typeface="Chalkboard"/>
              </a:rPr>
              <a:t>the </a:t>
            </a:r>
            <a:r>
              <a:rPr lang="en-US" sz="2800" b="1" dirty="0">
                <a:solidFill>
                  <a:schemeClr val="bg1"/>
                </a:solidFill>
                <a:latin typeface="Chalkboard"/>
                <a:cs typeface="Chalkboard"/>
              </a:rPr>
              <a:t>intrapsychic</a:t>
            </a:r>
            <a:r>
              <a:rPr lang="en-US" sz="2800" dirty="0">
                <a:solidFill>
                  <a:schemeClr val="bg1"/>
                </a:solidFill>
                <a:latin typeface="Chalkboard"/>
                <a:cs typeface="Chalkboard"/>
              </a:rPr>
              <a:t> approach is even more characteristic of Jungian interpretation than it is of the Freudian. </a:t>
            </a:r>
            <a:r>
              <a:rPr lang="en-US" sz="2800" dirty="0" smtClean="0">
                <a:solidFill>
                  <a:schemeClr val="bg1"/>
                </a:solidFill>
                <a:latin typeface="Chalkboard"/>
                <a:cs typeface="Chalkboard"/>
              </a:rPr>
              <a:t>Indeed, the common archetypal reading is pretty formulaic: </a:t>
            </a:r>
            <a:r>
              <a:rPr lang="en-US" sz="2800" dirty="0">
                <a:solidFill>
                  <a:schemeClr val="bg1"/>
                </a:solidFill>
                <a:latin typeface="Chalkboard"/>
                <a:cs typeface="Chalkboard"/>
              </a:rPr>
              <a:t>t</a:t>
            </a:r>
            <a:r>
              <a:rPr lang="en-US" sz="2800" dirty="0" smtClean="0">
                <a:solidFill>
                  <a:schemeClr val="bg1"/>
                </a:solidFill>
                <a:latin typeface="Chalkboard"/>
                <a:cs typeface="Chalkboard"/>
              </a:rPr>
              <a:t>he main character (as ego) goes on a journey, encountering the shadow, anima (or animus for the female ego), etc., on his/her way to a reunion w/ the unconscious Self—returning a new/changed (“reborn”) ego. (Joseph Campbell’s “hero’s journey”—often a descent and return—is merely an updated version of this classic formula.) Thus the other main characters are read as archetypal aspects of a single psyche, and the main plot events = outer manifestations of the inner journey.</a:t>
            </a:r>
          </a:p>
        </p:txBody>
      </p:sp>
    </p:spTree>
    <p:extLst>
      <p:ext uri="{BB962C8B-B14F-4D97-AF65-F5344CB8AC3E}">
        <p14:creationId xmlns:p14="http://schemas.microsoft.com/office/powerpoint/2010/main" val="42080251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“Young Goodman Brown” can easily be read (at least at first) as the ego’s inner journey into the depths of the unconscious. The dark, satanic </a:t>
            </a:r>
            <a:r>
              <a:rPr lang="en-US" sz="2800" smtClean="0">
                <a:solidFill>
                  <a:schemeClr val="bg1"/>
                </a:solidFill>
                <a:latin typeface="Chalkboard"/>
                <a:cs typeface="Chalkboard"/>
              </a:rPr>
              <a:t>figure YGB </a:t>
            </a:r>
            <a:r>
              <a:rPr lang="en-US" sz="2800" dirty="0" smtClean="0">
                <a:solidFill>
                  <a:schemeClr val="bg1"/>
                </a:solidFill>
                <a:latin typeface="Chalkboard"/>
                <a:cs typeface="Chalkboard"/>
              </a:rPr>
              <a:t>first encounters would then be the shadow</a:t>
            </a:r>
            <a:r>
              <a:rPr lang="en-US" sz="2800" dirty="0">
                <a:solidFill>
                  <a:schemeClr val="bg1"/>
                </a:solidFill>
                <a:latin typeface="Chalkboard"/>
                <a:cs typeface="Chalkboard"/>
              </a:rPr>
              <a:t>—</a:t>
            </a:r>
            <a:r>
              <a:rPr lang="en-US" sz="2800" dirty="0" smtClean="0">
                <a:solidFill>
                  <a:schemeClr val="bg1"/>
                </a:solidFill>
                <a:latin typeface="Chalkboard"/>
                <a:cs typeface="Chalkboard"/>
              </a:rPr>
              <a:t>and “Faith,” his anima? . . . However, this is no “redemptive” journey, since it is hardly leads to a redemptive “rebirth” of egohood. Rather, it’s an inverted/negative one, for the result is disillusionment &amp; “gloom.” The orthodox Jungian critic would likely end up reading the story as a failed attempt at ego individuation (“growth”); in some ways, the ego (YGB) never really returns, as it were, but remains “lost in the deep woods”—and perhaps madness.</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38067231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a:solidFill>
                  <a:srgbClr val="FF0000"/>
                </a:solidFill>
                <a:latin typeface="Chalkboard"/>
                <a:cs typeface="Chalkboard"/>
              </a:rPr>
              <a:t>READER-RESPONSE CRITICISM </a:t>
            </a:r>
            <a:r>
              <a:rPr lang="en-US" sz="2800" dirty="0">
                <a:solidFill>
                  <a:schemeClr val="bg1"/>
                </a:solidFill>
                <a:latin typeface="Chalkboard"/>
                <a:cs typeface="Chalkboard"/>
              </a:rPr>
              <a:t>(G&amp;G 897</a:t>
            </a:r>
            <a:r>
              <a:rPr lang="en-US" sz="2800" dirty="0" smtClean="0">
                <a:solidFill>
                  <a:schemeClr val="bg1"/>
                </a:solidFill>
                <a:latin typeface="Chalkboard"/>
                <a:cs typeface="Chalkboard"/>
              </a:rPr>
              <a:t>-</a:t>
            </a:r>
          </a:p>
          <a:p>
            <a:r>
              <a:rPr lang="en-US" sz="2800" dirty="0" smtClean="0">
                <a:solidFill>
                  <a:schemeClr val="bg1"/>
                </a:solidFill>
                <a:latin typeface="Chalkboard"/>
                <a:cs typeface="Chalkboard"/>
              </a:rPr>
              <a:t>898): In the communication chain of author&lt;-&gt;</a:t>
            </a:r>
          </a:p>
          <a:p>
            <a:r>
              <a:rPr lang="en-US" sz="2800" dirty="0" smtClean="0">
                <a:solidFill>
                  <a:schemeClr val="bg1"/>
                </a:solidFill>
                <a:latin typeface="Chalkboard"/>
                <a:cs typeface="Chalkboard"/>
              </a:rPr>
              <a:t>text&lt;-&gt;reader, this approach was revolutionary</a:t>
            </a:r>
          </a:p>
          <a:p>
            <a:r>
              <a:rPr lang="en-US" sz="2800" dirty="0" smtClean="0">
                <a:solidFill>
                  <a:schemeClr val="bg1"/>
                </a:solidFill>
                <a:latin typeface="Chalkboard"/>
                <a:cs typeface="Chalkboard"/>
              </a:rPr>
              <a:t>in giving at least equal weight to the </a:t>
            </a:r>
            <a:r>
              <a:rPr lang="en-US" sz="2800" b="1" dirty="0" smtClean="0">
                <a:solidFill>
                  <a:schemeClr val="bg1"/>
                </a:solidFill>
                <a:latin typeface="Chalkboard"/>
                <a:cs typeface="Chalkboard"/>
              </a:rPr>
              <a:t>reader</a:t>
            </a:r>
            <a:r>
              <a:rPr lang="en-US" sz="2800" dirty="0" smtClean="0">
                <a:solidFill>
                  <a:schemeClr val="bg1"/>
                </a:solidFill>
                <a:latin typeface="Chalkboard"/>
                <a:cs typeface="Chalkboard"/>
              </a:rPr>
              <a:t>, who thus becomes an active agent in (half-)”creating” the “text.” But one immediate caveat: R.-R. does NOT = “I think ‘YGB’ is a bad work of art because I’m afraid of snakes. And the dark.”</a:t>
            </a:r>
          </a:p>
          <a:p>
            <a:r>
              <a:rPr lang="en-US" sz="2800" dirty="0">
                <a:solidFill>
                  <a:schemeClr val="bg1"/>
                </a:solidFill>
                <a:latin typeface="Chalkboard"/>
                <a:cs typeface="Chalkboard"/>
              </a:rPr>
              <a:t>	</a:t>
            </a:r>
            <a:r>
              <a:rPr lang="en-US" sz="2800" dirty="0" smtClean="0">
                <a:solidFill>
                  <a:schemeClr val="bg1"/>
                </a:solidFill>
                <a:latin typeface="Chalkboard"/>
                <a:cs typeface="Chalkboard"/>
              </a:rPr>
              <a:t>It CAN be a self-analysis of your chrono-logical experience/process of reading a text, as you continually guess what’s going to happen next,  continually filling in textual “</a:t>
            </a:r>
            <a:r>
              <a:rPr lang="en-US" sz="2800" b="1" dirty="0" smtClean="0">
                <a:solidFill>
                  <a:schemeClr val="bg1"/>
                </a:solidFill>
                <a:latin typeface="Chalkboard"/>
                <a:cs typeface="Chalkboard"/>
              </a:rPr>
              <a:t>gaps</a:t>
            </a:r>
            <a:r>
              <a:rPr lang="en-US" sz="2800" dirty="0" smtClean="0">
                <a:solidFill>
                  <a:schemeClr val="bg1"/>
                </a:solidFill>
                <a:latin typeface="Chalkboard"/>
                <a:cs typeface="Chalkboard"/>
              </a:rPr>
              <a:t>” and continually revising your “</a:t>
            </a:r>
            <a:r>
              <a:rPr lang="en-US" sz="2800" b="1" dirty="0" smtClean="0">
                <a:solidFill>
                  <a:schemeClr val="bg1"/>
                </a:solidFill>
                <a:latin typeface="Chalkboard"/>
                <a:cs typeface="Chalkboard"/>
              </a:rPr>
              <a:t>horizons of expectation</a:t>
            </a:r>
            <a:r>
              <a:rPr lang="en-US" sz="2800" dirty="0" smtClean="0">
                <a:solidFill>
                  <a:schemeClr val="bg1"/>
                </a:solidFill>
                <a:latin typeface="Chalkboard"/>
                <a:cs typeface="Chalkboard"/>
              </a:rPr>
              <a:t>.” (Halfway through “YGB,” for instance, how did </a:t>
            </a:r>
            <a:r>
              <a:rPr lang="en-US" sz="2800" i="1" dirty="0" smtClean="0">
                <a:solidFill>
                  <a:schemeClr val="bg1"/>
                </a:solidFill>
                <a:latin typeface="Chalkboard"/>
                <a:cs typeface="Chalkboard"/>
              </a:rPr>
              <a:t>you</a:t>
            </a:r>
            <a:r>
              <a:rPr lang="en-US" sz="2800" dirty="0" smtClean="0">
                <a:solidFill>
                  <a:schemeClr val="bg1"/>
                </a:solidFill>
                <a:latin typeface="Chalkboard"/>
                <a:cs typeface="Chalkboard"/>
              </a:rPr>
              <a:t> think it was going to end? Why?)</a:t>
            </a:r>
            <a:endParaRPr lang="en-US" sz="2800" dirty="0">
              <a:solidFill>
                <a:schemeClr val="bg1"/>
              </a:solidFill>
              <a:latin typeface="Chalkboard"/>
              <a:cs typeface="Chalkboard"/>
            </a:endParaRPr>
          </a:p>
        </p:txBody>
      </p:sp>
      <p:pic>
        <p:nvPicPr>
          <p:cNvPr id="4" name="Picture 3" descr="girl-reading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2763" y="128016"/>
            <a:ext cx="1016000" cy="1016000"/>
          </a:xfrm>
          <a:prstGeom prst="rect">
            <a:avLst/>
          </a:prstGeom>
        </p:spPr>
      </p:pic>
    </p:spTree>
    <p:extLst>
      <p:ext uri="{BB962C8B-B14F-4D97-AF65-F5344CB8AC3E}">
        <p14:creationId xmlns:p14="http://schemas.microsoft.com/office/powerpoint/2010/main" val="1136701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smtClean="0">
                <a:solidFill>
                  <a:schemeClr val="bg1"/>
                </a:solidFill>
                <a:latin typeface="Chalkboard"/>
                <a:cs typeface="Chalkboard"/>
              </a:rPr>
              <a:t>However, I think R.-R. is more valuable when applied to GROUPS of readers—e.g., why do young (or old) male (or female) readers commonly respond to this specific story (or even genre) in such a positive (or negative) way? A particularly interesting version of this is a subset of R.-R. called </a:t>
            </a:r>
            <a:r>
              <a:rPr lang="en-US" sz="2800" b="1" dirty="0" smtClean="0">
                <a:solidFill>
                  <a:schemeClr val="bg1"/>
                </a:solidFill>
                <a:latin typeface="Chalkboard"/>
                <a:cs typeface="Chalkboard"/>
              </a:rPr>
              <a:t>reception theory</a:t>
            </a:r>
            <a:r>
              <a:rPr lang="en-US" sz="2800" dirty="0" smtClean="0">
                <a:solidFill>
                  <a:schemeClr val="bg1"/>
                </a:solidFill>
                <a:latin typeface="Chalkboard"/>
                <a:cs typeface="Chalkboard"/>
              </a:rPr>
              <a:t>, which analyzes how people of different eras have responded to a text; the argument here is that Shakespeare’s </a:t>
            </a:r>
            <a:r>
              <a:rPr lang="en-US" sz="2800" i="1" dirty="0" smtClean="0">
                <a:solidFill>
                  <a:schemeClr val="bg1"/>
                </a:solidFill>
                <a:latin typeface="Chalkboard"/>
                <a:cs typeface="Chalkboard"/>
              </a:rPr>
              <a:t>Romeo &amp; Juliet</a:t>
            </a:r>
            <a:r>
              <a:rPr lang="en-US" sz="2800" dirty="0" smtClean="0">
                <a:solidFill>
                  <a:schemeClr val="bg1"/>
                </a:solidFill>
                <a:latin typeface="Chalkboard"/>
                <a:cs typeface="Chalkboard"/>
              </a:rPr>
              <a:t> was really a (very) different “text” when viewed by its contemporary audience, compared to the “text” half-”created” by a 21</a:t>
            </a:r>
            <a:r>
              <a:rPr lang="en-US" sz="2800" baseline="30000" dirty="0" smtClean="0">
                <a:solidFill>
                  <a:schemeClr val="bg1"/>
                </a:solidFill>
                <a:latin typeface="Chalkboard"/>
                <a:cs typeface="Chalkboard"/>
              </a:rPr>
              <a:t>st</a:t>
            </a:r>
            <a:r>
              <a:rPr lang="en-US" sz="2800" dirty="0" smtClean="0">
                <a:solidFill>
                  <a:schemeClr val="bg1"/>
                </a:solidFill>
                <a:latin typeface="Chalkboard"/>
                <a:cs typeface="Chalkboard"/>
              </a:rPr>
              <a:t>-c. audience. Vis-à-vis “YGB,” 180 years of changes in mainstream U.S. religious beliefs has likely radically altered how “YGB” is read today, compared to its initial 1830’s reception.</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41463438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700" dirty="0">
                <a:solidFill>
                  <a:schemeClr val="bg1"/>
                </a:solidFill>
                <a:latin typeface="Chalkboard"/>
                <a:cs typeface="Chalkboard"/>
              </a:rPr>
              <a:t>	</a:t>
            </a:r>
            <a:r>
              <a:rPr lang="en-US" sz="2700" dirty="0" smtClean="0">
                <a:solidFill>
                  <a:schemeClr val="bg1"/>
                </a:solidFill>
                <a:latin typeface="Chalkboard"/>
                <a:cs typeface="Chalkboard"/>
              </a:rPr>
              <a:t>One final R.-R. concept deserves treatment even in so brief a summary, Stanley Fish’s “</a:t>
            </a:r>
            <a:r>
              <a:rPr lang="en-US" sz="2700" b="1" dirty="0" smtClean="0">
                <a:solidFill>
                  <a:schemeClr val="bg1"/>
                </a:solidFill>
                <a:latin typeface="Chalkboard"/>
                <a:cs typeface="Chalkboard"/>
              </a:rPr>
              <a:t>interpretive community</a:t>
            </a:r>
            <a:r>
              <a:rPr lang="en-US" sz="2700" dirty="0" smtClean="0">
                <a:solidFill>
                  <a:schemeClr val="bg1"/>
                </a:solidFill>
                <a:latin typeface="Chalkboard"/>
                <a:cs typeface="Chalkboard"/>
              </a:rPr>
              <a:t>.” Considered one of the most radical R.-R. scholars, Fish finally responded to his critics</a:t>
            </a:r>
            <a:r>
              <a:rPr lang="en-US" sz="2700" dirty="0">
                <a:solidFill>
                  <a:schemeClr val="bg1"/>
                </a:solidFill>
                <a:latin typeface="Chalkboard"/>
                <a:cs typeface="Chalkboard"/>
              </a:rPr>
              <a:t> </a:t>
            </a:r>
            <a:r>
              <a:rPr lang="en-US" sz="2700" dirty="0" smtClean="0">
                <a:solidFill>
                  <a:schemeClr val="bg1"/>
                </a:solidFill>
                <a:latin typeface="Chalkboard"/>
                <a:cs typeface="Chalkboard"/>
              </a:rPr>
              <a:t>with a “Not to worry”: </a:t>
            </a:r>
            <a:r>
              <a:rPr lang="en-US" sz="2700" dirty="0">
                <a:solidFill>
                  <a:schemeClr val="bg1"/>
                </a:solidFill>
                <a:latin typeface="Chalkboard"/>
                <a:cs typeface="Chalkboard"/>
              </a:rPr>
              <a:t>e</a:t>
            </a:r>
            <a:r>
              <a:rPr lang="en-US" sz="2700" dirty="0" smtClean="0">
                <a:solidFill>
                  <a:schemeClr val="bg1"/>
                </a:solidFill>
                <a:latin typeface="Chalkboard"/>
                <a:cs typeface="Chalkboard"/>
              </a:rPr>
              <a:t>ven the most idiosyncratic readings (like Fish’s!) are immediately “disciplined” when shared with a group of readers (in a classroom setting, usually); ultimately, some “common-sense” consensus is arrived at, and the unacceptable interpretations are weeded out. (This is actually kind of sinister, since it ends up supporting the same old status-quo readings based upon the same old &amp; boring critics &amp; teaching guides.) But the gist is—if you think Frost’s “Stopping by Woods” is about Santa Claus, prepare to be chastened &amp; subdued by your interpretive community.</a:t>
            </a:r>
            <a:endParaRPr lang="en-US" sz="2700" dirty="0">
              <a:solidFill>
                <a:schemeClr val="bg1"/>
              </a:solidFill>
              <a:latin typeface="Chalkboard"/>
              <a:cs typeface="Chalkboard"/>
            </a:endParaRPr>
          </a:p>
        </p:txBody>
      </p:sp>
    </p:spTree>
    <p:extLst>
      <p:ext uri="{BB962C8B-B14F-4D97-AF65-F5344CB8AC3E}">
        <p14:creationId xmlns:p14="http://schemas.microsoft.com/office/powerpoint/2010/main" val="33328454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8518"/>
            <a:ext cx="8686800" cy="914400"/>
          </a:xfrm>
          <a:prstGeom prst="rect">
            <a:avLst/>
          </a:prstGeom>
          <a:solidFill>
            <a:schemeClr val="accent2">
              <a:alpha val="75000"/>
            </a:schemeClr>
          </a:solidFill>
          <a:effectLst>
            <a:outerShdw blurRad="50800" dist="38100" dir="2700000" algn="tl" rotWithShape="0">
              <a:schemeClr val="tx2">
                <a:alpha val="43000"/>
              </a:schemeClr>
            </a:outerShdw>
          </a:effectLst>
        </p:spPr>
        <p:txBody>
          <a:bodyPr wrap="square" rtlCol="0" anchor="t">
            <a:noAutofit/>
          </a:bodyPr>
          <a:lstStyle/>
          <a:p>
            <a:pPr algn="ctr"/>
            <a:r>
              <a:rPr lang="en-US" sz="4800" dirty="0" smtClean="0">
                <a:solidFill>
                  <a:schemeClr val="bg1"/>
                </a:solidFill>
                <a:latin typeface="Marker Felt"/>
                <a:cs typeface="Marker Felt"/>
              </a:rPr>
              <a:t>Literary Periods</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endParaRPr lang="en-US" dirty="0">
              <a:noFill/>
              <a:latin typeface="Bertram LET"/>
              <a:cs typeface="Bertram LET"/>
            </a:endParaRPr>
          </a:p>
        </p:txBody>
      </p:sp>
      <p:sp>
        <p:nvSpPr>
          <p:cNvPr id="6" name="TextBox 5"/>
          <p:cNvSpPr txBox="1"/>
          <p:nvPr/>
        </p:nvSpPr>
        <p:spPr>
          <a:xfrm>
            <a:off x="228600" y="1006461"/>
            <a:ext cx="8686800" cy="5760720"/>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a:lnSpc>
                <a:spcPts val="3140"/>
              </a:lnSpc>
            </a:pPr>
            <a:r>
              <a:rPr lang="en-US" sz="2700" dirty="0" smtClean="0">
                <a:solidFill>
                  <a:schemeClr val="bg1"/>
                </a:solidFill>
                <a:latin typeface="Chalkboard"/>
                <a:cs typeface="Chalkboard"/>
              </a:rPr>
              <a:t>• As a quite recent genre that didn’t develop until the early 1800’s—in the U.S., for example, with Irving, Hawthorne, &amp; Poe—the short story can be usefully categorized into </a:t>
            </a:r>
            <a:r>
              <a:rPr lang="en-US" sz="2700" b="1" dirty="0" smtClean="0">
                <a:solidFill>
                  <a:schemeClr val="bg1"/>
                </a:solidFill>
                <a:latin typeface="Chalkboard"/>
                <a:cs typeface="Chalkboard"/>
              </a:rPr>
              <a:t>four distinct literary periods</a:t>
            </a:r>
            <a:r>
              <a:rPr lang="en-US" sz="2700" dirty="0" smtClean="0">
                <a:solidFill>
                  <a:schemeClr val="bg1"/>
                </a:solidFill>
                <a:latin typeface="Chalkboard"/>
                <a:cs typeface="Chalkboard"/>
              </a:rPr>
              <a:t>:</a:t>
            </a:r>
            <a:endParaRPr lang="en-US" sz="2700" dirty="0">
              <a:solidFill>
                <a:schemeClr val="bg1"/>
              </a:solidFill>
              <a:latin typeface="Chalkboard"/>
              <a:cs typeface="Chalkboard"/>
            </a:endParaRPr>
          </a:p>
          <a:p>
            <a:pPr marL="514350" indent="-514350">
              <a:lnSpc>
                <a:spcPts val="3140"/>
              </a:lnSpc>
              <a:buAutoNum type="arabicParenR"/>
            </a:pPr>
            <a:r>
              <a:rPr lang="en-US" sz="2700" dirty="0" smtClean="0">
                <a:solidFill>
                  <a:srgbClr val="FF0000"/>
                </a:solidFill>
                <a:latin typeface="Chalkboard"/>
                <a:cs typeface="Chalkboard"/>
              </a:rPr>
              <a:t>ROMANTICISM</a:t>
            </a:r>
            <a:r>
              <a:rPr lang="en-US" sz="2700" dirty="0" smtClean="0">
                <a:solidFill>
                  <a:schemeClr val="bg1"/>
                </a:solidFill>
                <a:latin typeface="Chalkboard"/>
                <a:cs typeface="Chalkboard"/>
              </a:rPr>
              <a:t>: roughly the 1</a:t>
            </a:r>
            <a:r>
              <a:rPr lang="en-US" sz="2700" baseline="30000" dirty="0" smtClean="0">
                <a:solidFill>
                  <a:schemeClr val="bg1"/>
                </a:solidFill>
                <a:latin typeface="Chalkboard"/>
                <a:cs typeface="Chalkboard"/>
              </a:rPr>
              <a:t>st</a:t>
            </a:r>
            <a:r>
              <a:rPr lang="en-US" sz="2700" dirty="0" smtClean="0">
                <a:solidFill>
                  <a:schemeClr val="bg1"/>
                </a:solidFill>
                <a:latin typeface="Chalkboard"/>
                <a:cs typeface="Chalkboard"/>
              </a:rPr>
              <a:t> half of the 19</a:t>
            </a:r>
            <a:r>
              <a:rPr lang="en-US" sz="2700" baseline="30000" dirty="0" smtClean="0">
                <a:solidFill>
                  <a:schemeClr val="bg1"/>
                </a:solidFill>
                <a:latin typeface="Chalkboard"/>
                <a:cs typeface="Chalkboard"/>
              </a:rPr>
              <a:t>th</a:t>
            </a:r>
            <a:r>
              <a:rPr lang="en-US" sz="2700" dirty="0" smtClean="0">
                <a:solidFill>
                  <a:schemeClr val="bg1"/>
                </a:solidFill>
                <a:latin typeface="Chalkboard"/>
                <a:cs typeface="Chalkboard"/>
              </a:rPr>
              <a:t> century; examples: Hawthorne</a:t>
            </a:r>
            <a:r>
              <a:rPr lang="en-US" sz="2700" dirty="0">
                <a:solidFill>
                  <a:schemeClr val="bg1"/>
                </a:solidFill>
                <a:latin typeface="Chalkboard"/>
                <a:cs typeface="Chalkboard"/>
              </a:rPr>
              <a:t>, </a:t>
            </a:r>
            <a:r>
              <a:rPr lang="en-US" sz="2700" dirty="0" smtClean="0">
                <a:solidFill>
                  <a:schemeClr val="bg1"/>
                </a:solidFill>
                <a:latin typeface="Chalkboard"/>
                <a:cs typeface="Chalkboard"/>
              </a:rPr>
              <a:t>Melville, Poe; often characterized by high emotionalism &amp; sentimen-talism, fanciful PLOT lines, supernatural elements, &amp; exotic SETTINGs</a:t>
            </a:r>
          </a:p>
          <a:p>
            <a:pPr marL="514350" indent="-514350">
              <a:lnSpc>
                <a:spcPts val="3140"/>
              </a:lnSpc>
              <a:buAutoNum type="arabicParenR"/>
            </a:pPr>
            <a:r>
              <a:rPr lang="en-US" sz="2700" dirty="0" smtClean="0">
                <a:solidFill>
                  <a:srgbClr val="FF0000"/>
                </a:solidFill>
                <a:latin typeface="Chalkboard"/>
                <a:cs typeface="Chalkboard"/>
              </a:rPr>
              <a:t>REALISM</a:t>
            </a:r>
            <a:r>
              <a:rPr lang="en-US" sz="2700" dirty="0" smtClean="0">
                <a:solidFill>
                  <a:schemeClr val="bg1"/>
                </a:solidFill>
                <a:latin typeface="Chalkboard"/>
                <a:cs typeface="Chalkboard"/>
              </a:rPr>
              <a:t>: approx. the 2</a:t>
            </a:r>
            <a:r>
              <a:rPr lang="en-US" sz="2700" baseline="30000" dirty="0" smtClean="0">
                <a:solidFill>
                  <a:schemeClr val="bg1"/>
                </a:solidFill>
                <a:latin typeface="Chalkboard"/>
                <a:cs typeface="Chalkboard"/>
              </a:rPr>
              <a:t>nd</a:t>
            </a:r>
            <a:r>
              <a:rPr lang="en-US" sz="2700" dirty="0" smtClean="0">
                <a:solidFill>
                  <a:schemeClr val="bg1"/>
                </a:solidFill>
                <a:latin typeface="Chalkboard"/>
                <a:cs typeface="Chalkboard"/>
              </a:rPr>
              <a:t> half of the 19</a:t>
            </a:r>
            <a:r>
              <a:rPr lang="en-US" sz="2700" baseline="30000" dirty="0" smtClean="0">
                <a:solidFill>
                  <a:schemeClr val="bg1"/>
                </a:solidFill>
                <a:latin typeface="Chalkboard"/>
                <a:cs typeface="Chalkboard"/>
              </a:rPr>
              <a:t>th</a:t>
            </a:r>
            <a:r>
              <a:rPr lang="en-US" sz="2700" dirty="0" smtClean="0">
                <a:solidFill>
                  <a:schemeClr val="bg1"/>
                </a:solidFill>
                <a:latin typeface="Chalkboard"/>
                <a:cs typeface="Chalkboard"/>
              </a:rPr>
              <a:t> c.; examples: Chekhov, Crane, Dickens, Dostoevsky, Flaubert, Tolstoy; characterized by realistic CHARACTERs, PLOTs, &amp; SETTINGs (literature as a “mirror carried along the road” or a “slice of life”)</a:t>
            </a:r>
            <a:endParaRPr lang="en-US" sz="2700" dirty="0">
              <a:solidFill>
                <a:schemeClr val="bg1"/>
              </a:solidFill>
              <a:latin typeface="Chalkboard"/>
              <a:cs typeface="Chalkboard"/>
            </a:endParaRPr>
          </a:p>
        </p:txBody>
      </p:sp>
      <p:pic>
        <p:nvPicPr>
          <p:cNvPr id="2" name="Picture 1" descr="DostoevskiF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 y="92061"/>
            <a:ext cx="914400" cy="914400"/>
          </a:xfrm>
          <a:prstGeom prst="rect">
            <a:avLst/>
          </a:prstGeom>
        </p:spPr>
      </p:pic>
    </p:spTree>
    <p:extLst>
      <p:ext uri="{BB962C8B-B14F-4D97-AF65-F5344CB8AC3E}">
        <p14:creationId xmlns:p14="http://schemas.microsoft.com/office/powerpoint/2010/main" val="160407581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endParaRPr lang="en-US" sz="2700" dirty="0" smtClean="0">
              <a:solidFill>
                <a:schemeClr val="bg1"/>
              </a:solidFill>
              <a:latin typeface="Chalkboard"/>
              <a:cs typeface="Chalkboard"/>
            </a:endParaRPr>
          </a:p>
          <a:p>
            <a:r>
              <a:rPr lang="en-US" sz="2700" dirty="0">
                <a:solidFill>
                  <a:schemeClr val="bg1"/>
                </a:solidFill>
                <a:latin typeface="Chalkboard"/>
                <a:cs typeface="Chalkboard"/>
              </a:rPr>
              <a:t>	</a:t>
            </a:r>
            <a:r>
              <a:rPr lang="en-US" sz="2700" i="1" dirty="0" smtClean="0">
                <a:solidFill>
                  <a:schemeClr val="bg1"/>
                </a:solidFill>
                <a:latin typeface="Chalkboard"/>
                <a:cs typeface="Chalkboard"/>
              </a:rPr>
              <a:t>Finally, note also G&amp;G’s comment regarding “YGB,” under “Historical Criticism”: critics “might also explore the probable associations a nineteenth-century New England reader would have made with certain images and events, especially in regard to the religious and sacrilegious elements of Hawthorne’s theological horror story” (884). This is really reader-response criticism at work—more specifically, reception theory.</a:t>
            </a:r>
            <a:endParaRPr lang="en-US" sz="2700" i="1" dirty="0">
              <a:solidFill>
                <a:schemeClr val="bg1"/>
              </a:solidFill>
              <a:latin typeface="Chalkboard"/>
              <a:cs typeface="Chalkboard"/>
            </a:endParaRPr>
          </a:p>
        </p:txBody>
      </p:sp>
    </p:spTree>
    <p:extLst>
      <p:ext uri="{BB962C8B-B14F-4D97-AF65-F5344CB8AC3E}">
        <p14:creationId xmlns:p14="http://schemas.microsoft.com/office/powerpoint/2010/main" val="29706736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lInterpEqual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219" y="1015992"/>
            <a:ext cx="8255000" cy="4648200"/>
          </a:xfrm>
          <a:prstGeom prst="rect">
            <a:avLst/>
          </a:prstGeom>
        </p:spPr>
      </p:pic>
    </p:spTree>
    <p:extLst>
      <p:ext uri="{BB962C8B-B14F-4D97-AF65-F5344CB8AC3E}">
        <p14:creationId xmlns:p14="http://schemas.microsoft.com/office/powerpoint/2010/main" val="181018004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MARXIST CRITICISM </a:t>
            </a:r>
            <a:r>
              <a:rPr lang="en-US" sz="2800" dirty="0">
                <a:solidFill>
                  <a:schemeClr val="bg1"/>
                </a:solidFill>
                <a:latin typeface="Chalkboard"/>
                <a:cs typeface="Chalkboard"/>
              </a:rPr>
              <a:t>(G&amp;G 893, 901-902</a:t>
            </a:r>
            <a:r>
              <a:rPr lang="en-US" sz="2800" dirty="0" smtClean="0">
                <a:solidFill>
                  <a:schemeClr val="bg1"/>
                </a:solidFill>
                <a:latin typeface="Chalkboard"/>
                <a:cs typeface="Chalkboard"/>
              </a:rPr>
              <a:t>):</a:t>
            </a:r>
          </a:p>
          <a:p>
            <a:r>
              <a:rPr lang="en-US" sz="2800" dirty="0">
                <a:solidFill>
                  <a:schemeClr val="bg1"/>
                </a:solidFill>
                <a:latin typeface="Chalkboard"/>
                <a:cs typeface="Chalkboard"/>
              </a:rPr>
              <a:t>T</a:t>
            </a:r>
            <a:r>
              <a:rPr lang="en-US" sz="2800" dirty="0" smtClean="0">
                <a:solidFill>
                  <a:schemeClr val="bg1"/>
                </a:solidFill>
                <a:latin typeface="Chalkboard"/>
                <a:cs typeface="Chalkboard"/>
              </a:rPr>
              <a:t>he first </a:t>
            </a:r>
            <a:r>
              <a:rPr lang="en-US" sz="2800" i="1" dirty="0" smtClean="0">
                <a:solidFill>
                  <a:schemeClr val="bg1"/>
                </a:solidFill>
                <a:latin typeface="Chalkboard"/>
                <a:cs typeface="Chalkboard"/>
              </a:rPr>
              <a:t>overtly</a:t>
            </a:r>
            <a:r>
              <a:rPr lang="en-US" sz="2800" dirty="0" smtClean="0">
                <a:solidFill>
                  <a:schemeClr val="bg1"/>
                </a:solidFill>
                <a:latin typeface="Chalkboard"/>
                <a:cs typeface="Chalkboard"/>
              </a:rPr>
              <a:t> political literary theory, </a:t>
            </a:r>
          </a:p>
          <a:p>
            <a:r>
              <a:rPr lang="en-US" sz="2800" dirty="0" smtClean="0">
                <a:solidFill>
                  <a:schemeClr val="bg1"/>
                </a:solidFill>
                <a:latin typeface="Chalkboard"/>
                <a:cs typeface="Chalkboard"/>
              </a:rPr>
              <a:t>Marxist criticism approaches literature via</a:t>
            </a:r>
          </a:p>
          <a:p>
            <a:r>
              <a:rPr lang="en-US" sz="2800" dirty="0" smtClean="0">
                <a:solidFill>
                  <a:schemeClr val="bg1"/>
                </a:solidFill>
                <a:latin typeface="Chalkboard"/>
                <a:cs typeface="Chalkboard"/>
              </a:rPr>
              <a:t>the lens of socio-economics, that is, </a:t>
            </a:r>
            <a:r>
              <a:rPr lang="en-US" sz="2800" b="1" dirty="0" smtClean="0">
                <a:solidFill>
                  <a:schemeClr val="bg1"/>
                </a:solidFill>
                <a:latin typeface="Chalkboard"/>
                <a:cs typeface="Chalkboard"/>
              </a:rPr>
              <a:t>class</a:t>
            </a:r>
            <a:r>
              <a:rPr lang="en-US" sz="2800" dirty="0" smtClean="0">
                <a:solidFill>
                  <a:schemeClr val="bg1"/>
                </a:solidFill>
                <a:latin typeface="Chalkboard"/>
                <a:cs typeface="Chalkboard"/>
              </a:rPr>
              <a:t>. Marxism explicitly critiques the inequities of a class-based capitalistic system in which the capitalists/</a:t>
            </a:r>
            <a:r>
              <a:rPr lang="en-US" sz="2800" b="1" dirty="0" smtClean="0">
                <a:solidFill>
                  <a:schemeClr val="bg1"/>
                </a:solidFill>
                <a:latin typeface="Chalkboard"/>
                <a:cs typeface="Chalkboard"/>
              </a:rPr>
              <a:t>bourgeoisie</a:t>
            </a:r>
            <a:r>
              <a:rPr lang="en-US" sz="2800" dirty="0" smtClean="0">
                <a:solidFill>
                  <a:schemeClr val="bg1"/>
                </a:solidFill>
                <a:latin typeface="Chalkboard"/>
                <a:cs typeface="Chalkboard"/>
              </a:rPr>
              <a:t> exploit the labor of the </a:t>
            </a:r>
            <a:r>
              <a:rPr lang="en-US" sz="2800" b="1" dirty="0" smtClean="0">
                <a:solidFill>
                  <a:schemeClr val="bg1"/>
                </a:solidFill>
                <a:latin typeface="Chalkboard"/>
                <a:cs typeface="Chalkboard"/>
              </a:rPr>
              <a:t>proletariat</a:t>
            </a:r>
            <a:r>
              <a:rPr lang="en-US" sz="2800" dirty="0" smtClean="0">
                <a:solidFill>
                  <a:schemeClr val="bg1"/>
                </a:solidFill>
                <a:latin typeface="Chalkboard"/>
                <a:cs typeface="Chalkboard"/>
              </a:rPr>
              <a:t> (lower/working class).</a:t>
            </a:r>
          </a:p>
          <a:p>
            <a:r>
              <a:rPr lang="en-US" sz="2800" dirty="0" smtClean="0">
                <a:solidFill>
                  <a:schemeClr val="bg1"/>
                </a:solidFill>
                <a:latin typeface="Chalkboard"/>
                <a:cs typeface="Chalkboard"/>
              </a:rPr>
              <a:t>	Although “YBG” is set in pre-industrial/capitalist times, a definite class hierarchy is certainly referenced in the story. “Goodman” and “Goody” are addresses for the “common” folk, after all, for the Everyday Joes &amp; Janes of Puritan society, in contrast to the obviously more well-to-do political and church leaders alluded to.</a:t>
            </a:r>
          </a:p>
          <a:p>
            <a:r>
              <a:rPr lang="en-US" sz="2800" dirty="0" smtClean="0">
                <a:solidFill>
                  <a:schemeClr val="bg1"/>
                </a:solidFill>
                <a:latin typeface="Chalkboard"/>
                <a:cs typeface="Chalkboard"/>
              </a:rPr>
              <a:t>---- </a:t>
            </a:r>
          </a:p>
          <a:p>
            <a:r>
              <a:rPr lang="en-US" sz="2800" dirty="0" smtClean="0">
                <a:solidFill>
                  <a:schemeClr val="bg1"/>
                </a:solidFill>
                <a:latin typeface="Chalkboard"/>
                <a:cs typeface="Chalkboard"/>
              </a:rPr>
              <a:t>religion as bogus ideology, false consciousness </a:t>
            </a:r>
            <a:endParaRPr lang="en-US" sz="2800" dirty="0">
              <a:solidFill>
                <a:schemeClr val="bg1"/>
              </a:solidFill>
              <a:latin typeface="Chalkboard"/>
              <a:cs typeface="Chalkboard"/>
            </a:endParaRPr>
          </a:p>
        </p:txBody>
      </p:sp>
      <p:pic>
        <p:nvPicPr>
          <p:cNvPr id="2" name="Picture 1" descr="karl-mar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1631151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smtClean="0">
                <a:solidFill>
                  <a:schemeClr val="bg1"/>
                </a:solidFill>
                <a:latin typeface="Chalkboard"/>
                <a:cs typeface="Chalkboard"/>
              </a:rPr>
              <a:t>With Hawthorne’s story, however, the Marxist critic would likely concentrate on another aspect of Marxist theory, the concepts of </a:t>
            </a:r>
            <a:r>
              <a:rPr lang="en-US" sz="2800" b="1" dirty="0" smtClean="0">
                <a:solidFill>
                  <a:schemeClr val="bg1"/>
                </a:solidFill>
                <a:latin typeface="Chalkboard"/>
                <a:cs typeface="Chalkboard"/>
              </a:rPr>
              <a:t>ideology</a:t>
            </a:r>
            <a:r>
              <a:rPr lang="en-US" sz="2800" dirty="0" smtClean="0">
                <a:solidFill>
                  <a:schemeClr val="bg1"/>
                </a:solidFill>
                <a:latin typeface="Chalkboard"/>
                <a:cs typeface="Chalkboard"/>
              </a:rPr>
              <a:t> and </a:t>
            </a:r>
            <a:r>
              <a:rPr lang="en-US" sz="2800" b="1" dirty="0" smtClean="0">
                <a:solidFill>
                  <a:schemeClr val="bg1"/>
                </a:solidFill>
                <a:latin typeface="Chalkboard"/>
                <a:cs typeface="Chalkboard"/>
              </a:rPr>
              <a:t>false consciousness</a:t>
            </a:r>
            <a:r>
              <a:rPr lang="en-US" sz="2800" dirty="0" smtClean="0">
                <a:solidFill>
                  <a:schemeClr val="bg1"/>
                </a:solidFill>
                <a:latin typeface="Chalkboard"/>
                <a:cs typeface="Chalkboard"/>
              </a:rPr>
              <a:t>. Social belief systems (ideologies) accepted blindly by </a:t>
            </a:r>
            <a:r>
              <a:rPr lang="en-US" sz="2800" dirty="0">
                <a:solidFill>
                  <a:schemeClr val="bg1"/>
                </a:solidFill>
                <a:latin typeface="Chalkboard"/>
                <a:cs typeface="Chalkboard"/>
              </a:rPr>
              <a:t>the masses from </a:t>
            </a:r>
            <a:r>
              <a:rPr lang="en-US" sz="2800" dirty="0" smtClean="0">
                <a:solidFill>
                  <a:schemeClr val="bg1"/>
                </a:solidFill>
                <a:latin typeface="Chalkboard"/>
                <a:cs typeface="Chalkboard"/>
              </a:rPr>
              <a:t>birth—and ergo living in false consciousness—keep the capitalistic system running smoothly; and one of the most powerful ideologies in this regard is religion (the “opiate of the masses”)—in this case, Puritanism. The bottom line, in the Marxist view: it’s easier to get workers to accept a miserable, slave-like existence in this world when there are promises of a better life in the next one. </a:t>
            </a:r>
            <a:r>
              <a:rPr lang="en-US" sz="2800" i="1" dirty="0" smtClean="0">
                <a:solidFill>
                  <a:schemeClr val="bg1"/>
                </a:solidFill>
                <a:latin typeface="Chalkboard"/>
                <a:cs typeface="Chalkboard"/>
              </a:rPr>
              <a:t>(“Just be good</a:t>
            </a:r>
            <a:r>
              <a:rPr lang="en-US" sz="2800" i="1" dirty="0">
                <a:solidFill>
                  <a:schemeClr val="bg1"/>
                </a:solidFill>
                <a:latin typeface="Chalkboard"/>
                <a:cs typeface="Chalkboard"/>
              </a:rPr>
              <a:t>—</a:t>
            </a:r>
            <a:r>
              <a:rPr lang="en-US" sz="2800" i="1" dirty="0" smtClean="0">
                <a:solidFill>
                  <a:schemeClr val="bg1"/>
                </a:solidFill>
                <a:latin typeface="Chalkboard"/>
                <a:cs typeface="Chalkboard"/>
              </a:rPr>
              <a:t>and a good </a:t>
            </a:r>
            <a:r>
              <a:rPr lang="en-US" sz="2800" i="1" u="sng" dirty="0" smtClean="0">
                <a:solidFill>
                  <a:schemeClr val="bg1"/>
                </a:solidFill>
                <a:latin typeface="Chalkboard"/>
                <a:cs typeface="Chalkboard"/>
              </a:rPr>
              <a:t>subject</a:t>
            </a:r>
            <a:r>
              <a:rPr lang="en-US" sz="2800" i="1" dirty="0" smtClean="0">
                <a:solidFill>
                  <a:schemeClr val="bg1"/>
                </a:solidFill>
                <a:latin typeface="Chalkboard"/>
                <a:cs typeface="Chalkboard"/>
              </a:rPr>
              <a:t>.”)</a:t>
            </a:r>
            <a:endParaRPr lang="en-US" sz="2800" i="1" dirty="0">
              <a:solidFill>
                <a:schemeClr val="bg1"/>
              </a:solidFill>
              <a:latin typeface="Chalkboard"/>
              <a:cs typeface="Chalkboard"/>
            </a:endParaRPr>
          </a:p>
        </p:txBody>
      </p:sp>
    </p:spTree>
    <p:extLst>
      <p:ext uri="{BB962C8B-B14F-4D97-AF65-F5344CB8AC3E}">
        <p14:creationId xmlns:p14="http://schemas.microsoft.com/office/powerpoint/2010/main" val="88355563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smtClean="0">
                <a:solidFill>
                  <a:schemeClr val="bg1"/>
                </a:solidFill>
                <a:latin typeface="Chalkboard"/>
                <a:cs typeface="Chalkboard"/>
              </a:rPr>
              <a:t>However, the Marxist critic would have to deal with the problem that religious ideology </a:t>
            </a:r>
            <a:r>
              <a:rPr lang="en-US" sz="2800" i="1" dirty="0" smtClean="0">
                <a:solidFill>
                  <a:schemeClr val="bg1"/>
                </a:solidFill>
                <a:latin typeface="Chalkboard"/>
                <a:cs typeface="Chalkboard"/>
              </a:rPr>
              <a:t>doesn</a:t>
            </a:r>
            <a:r>
              <a:rPr lang="fr-FR" sz="2800" i="1" dirty="0" smtClean="0">
                <a:solidFill>
                  <a:schemeClr val="bg1"/>
                </a:solidFill>
                <a:latin typeface="Chalkboard"/>
                <a:cs typeface="Chalkboard"/>
              </a:rPr>
              <a:t>’</a:t>
            </a:r>
            <a:r>
              <a:rPr lang="en-US" sz="2800" i="1" dirty="0" smtClean="0">
                <a:solidFill>
                  <a:schemeClr val="bg1"/>
                </a:solidFill>
                <a:latin typeface="Chalkboard"/>
                <a:cs typeface="Chalkboard"/>
              </a:rPr>
              <a:t>t</a:t>
            </a:r>
            <a:r>
              <a:rPr lang="en-US" sz="2800" dirty="0" smtClean="0">
                <a:solidFill>
                  <a:schemeClr val="bg1"/>
                </a:solidFill>
                <a:latin typeface="Chalkboard"/>
                <a:cs typeface="Chalkboard"/>
              </a:rPr>
              <a:t> seem to be functioning that well in this story, since apparently everyone has “gone to the devil” anyway?! Another tack, then, might be to read YGB’s disillusionment as a positive </a:t>
            </a:r>
            <a:r>
              <a:rPr lang="en-US" sz="2800" i="1" dirty="0" smtClean="0">
                <a:solidFill>
                  <a:schemeClr val="bg1"/>
                </a:solidFill>
                <a:latin typeface="Chalkboard"/>
                <a:cs typeface="Chalkboard"/>
              </a:rPr>
              <a:t>seeing through </a:t>
            </a:r>
            <a:r>
              <a:rPr lang="en-US" sz="2800" dirty="0" smtClean="0">
                <a:solidFill>
                  <a:schemeClr val="bg1"/>
                </a:solidFill>
                <a:latin typeface="Chalkboard"/>
                <a:cs typeface="Chalkboard"/>
              </a:rPr>
              <a:t>the dominant coercive ideology; but that seems like an anachronistic tough sell.</a:t>
            </a:r>
          </a:p>
          <a:p>
            <a:endParaRPr lang="en-US" sz="2800" i="1" dirty="0">
              <a:solidFill>
                <a:schemeClr val="bg1"/>
              </a:solidFill>
              <a:latin typeface="Chalkboard"/>
              <a:cs typeface="Chalkboard"/>
            </a:endParaRPr>
          </a:p>
          <a:p>
            <a:r>
              <a:rPr lang="en-US" sz="2800" i="1" dirty="0" smtClean="0">
                <a:solidFill>
                  <a:schemeClr val="bg1"/>
                </a:solidFill>
                <a:latin typeface="Chalkboard"/>
                <a:cs typeface="Chalkboard"/>
              </a:rPr>
              <a:t>	At last, “YGB” probably isn’t the greatest text for the Marxist critic to attack. See another of our early readings, Gogol’s “The Overcoat,” for a much more obvious target. See also G&amp;G 893-895 for a well-done Marxist reading of D.H. Lawrence.</a:t>
            </a:r>
            <a:endParaRPr lang="en-US" sz="2800" i="1" dirty="0">
              <a:solidFill>
                <a:schemeClr val="bg1"/>
              </a:solidFill>
              <a:latin typeface="Chalkboard"/>
              <a:cs typeface="Chalkboard"/>
            </a:endParaRPr>
          </a:p>
        </p:txBody>
      </p:sp>
    </p:spTree>
    <p:extLst>
      <p:ext uri="{BB962C8B-B14F-4D97-AF65-F5344CB8AC3E}">
        <p14:creationId xmlns:p14="http://schemas.microsoft.com/office/powerpoint/2010/main" val="1290943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smtClean="0">
                <a:solidFill>
                  <a:srgbClr val="FF0000"/>
                </a:solidFill>
                <a:latin typeface="Chalkboard"/>
                <a:cs typeface="Chalkboard"/>
              </a:rPr>
              <a:t>STRUCTURALISM</a:t>
            </a:r>
            <a:r>
              <a:rPr lang="en-US" sz="2800" dirty="0">
                <a:solidFill>
                  <a:schemeClr val="bg1"/>
                </a:solidFill>
                <a:latin typeface="Chalkboard"/>
                <a:cs typeface="Chalkboard"/>
              </a:rPr>
              <a:t> </a:t>
            </a:r>
            <a:r>
              <a:rPr lang="en-US" sz="2800" dirty="0" smtClean="0">
                <a:solidFill>
                  <a:schemeClr val="bg1"/>
                </a:solidFill>
                <a:latin typeface="Chalkboard"/>
                <a:cs typeface="Chalkboard"/>
              </a:rPr>
              <a:t>is another approach too </a:t>
            </a:r>
          </a:p>
          <a:p>
            <a:r>
              <a:rPr lang="en-US" sz="2800" dirty="0" smtClean="0">
                <a:solidFill>
                  <a:schemeClr val="bg1"/>
                </a:solidFill>
                <a:latin typeface="Chalkboard"/>
                <a:cs typeface="Chalkboard"/>
              </a:rPr>
              <a:t>complicated to explain in a slide or two, so </a:t>
            </a:r>
          </a:p>
          <a:p>
            <a:r>
              <a:rPr lang="en-US" sz="2800" dirty="0" smtClean="0">
                <a:solidFill>
                  <a:schemeClr val="bg1"/>
                </a:solidFill>
                <a:latin typeface="Chalkboard"/>
                <a:cs typeface="Chalkboard"/>
              </a:rPr>
              <a:t>let me just point to one common methodology. </a:t>
            </a:r>
          </a:p>
          <a:p>
            <a:r>
              <a:rPr lang="en-US" sz="2800" dirty="0" smtClean="0">
                <a:solidFill>
                  <a:schemeClr val="bg1"/>
                </a:solidFill>
                <a:latin typeface="Chalkboard"/>
                <a:cs typeface="Chalkboard"/>
              </a:rPr>
              <a:t>Structuralism originated in 20</a:t>
            </a:r>
            <a:r>
              <a:rPr lang="en-US" sz="2800" baseline="30000" dirty="0" smtClean="0">
                <a:solidFill>
                  <a:schemeClr val="bg1"/>
                </a:solidFill>
                <a:latin typeface="Chalkboard"/>
                <a:cs typeface="Chalkboard"/>
              </a:rPr>
              <a:t>th</a:t>
            </a:r>
            <a:r>
              <a:rPr lang="en-US" sz="2800" dirty="0" smtClean="0">
                <a:solidFill>
                  <a:schemeClr val="bg1"/>
                </a:solidFill>
                <a:latin typeface="Chalkboard"/>
                <a:cs typeface="Chalkboard"/>
              </a:rPr>
              <a:t>-c. linguistics, and the then-radical theory that meaning is created by </a:t>
            </a:r>
            <a:r>
              <a:rPr lang="en-US" sz="2800" i="1" dirty="0" smtClean="0">
                <a:solidFill>
                  <a:schemeClr val="bg1"/>
                </a:solidFill>
                <a:latin typeface="Chalkboard"/>
                <a:cs typeface="Chalkboard"/>
              </a:rPr>
              <a:t>difference</a:t>
            </a:r>
            <a:r>
              <a:rPr lang="en-US" sz="2800" dirty="0" smtClean="0">
                <a:solidFill>
                  <a:schemeClr val="bg1"/>
                </a:solidFill>
                <a:latin typeface="Chalkboard"/>
                <a:cs typeface="Chalkboard"/>
              </a:rPr>
              <a:t>, especially through </a:t>
            </a:r>
            <a:r>
              <a:rPr lang="en-US" sz="2800" b="1" dirty="0" smtClean="0">
                <a:solidFill>
                  <a:schemeClr val="bg1"/>
                </a:solidFill>
                <a:latin typeface="Chalkboard"/>
                <a:cs typeface="Chalkboard"/>
              </a:rPr>
              <a:t>binary</a:t>
            </a:r>
            <a:r>
              <a:rPr lang="en-US" sz="2800" dirty="0" smtClean="0">
                <a:solidFill>
                  <a:schemeClr val="bg1"/>
                </a:solidFill>
                <a:latin typeface="Chalkboard"/>
                <a:cs typeface="Chalkboard"/>
              </a:rPr>
              <a:t> oppositions. The structuralist thus might point out the various binaries at work in a text: these are key sets of </a:t>
            </a:r>
            <a:r>
              <a:rPr lang="en-US" sz="2800" b="1" dirty="0" smtClean="0">
                <a:solidFill>
                  <a:schemeClr val="bg1"/>
                </a:solidFill>
                <a:latin typeface="Chalkboard"/>
                <a:cs typeface="Chalkboard"/>
              </a:rPr>
              <a:t>signifiers</a:t>
            </a:r>
            <a:r>
              <a:rPr lang="en-US" sz="2800" dirty="0" smtClean="0">
                <a:solidFill>
                  <a:schemeClr val="bg1"/>
                </a:solidFill>
                <a:latin typeface="Chalkboard"/>
                <a:cs typeface="Chalkboard"/>
              </a:rPr>
              <a:t> by which meaning is created. Key to structuralism is that it identifies </a:t>
            </a:r>
            <a:r>
              <a:rPr lang="en-US" sz="2800" b="1" i="1" dirty="0" smtClean="0">
                <a:solidFill>
                  <a:schemeClr val="bg1"/>
                </a:solidFill>
                <a:latin typeface="Chalkboard"/>
                <a:cs typeface="Chalkboard"/>
              </a:rPr>
              <a:t>how</a:t>
            </a:r>
            <a:r>
              <a:rPr lang="en-US" sz="2800" dirty="0" smtClean="0">
                <a:solidFill>
                  <a:schemeClr val="bg1"/>
                </a:solidFill>
                <a:latin typeface="Chalkboard"/>
                <a:cs typeface="Chalkboard"/>
              </a:rPr>
              <a:t> a text means, not </a:t>
            </a:r>
            <a:r>
              <a:rPr lang="en-US" sz="2800" b="1" i="1" dirty="0" smtClean="0">
                <a:solidFill>
                  <a:schemeClr val="bg1"/>
                </a:solidFill>
                <a:latin typeface="Chalkboard"/>
                <a:cs typeface="Chalkboard"/>
              </a:rPr>
              <a:t>what</a:t>
            </a:r>
            <a:r>
              <a:rPr lang="en-US" sz="2800" dirty="0" smtClean="0">
                <a:solidFill>
                  <a:schemeClr val="bg1"/>
                </a:solidFill>
                <a:latin typeface="Chalkboard"/>
                <a:cs typeface="Chalkboard"/>
              </a:rPr>
              <a:t> it means. Indeed, “what” it means can usually be reduced to formulistic clichés inevitably borrowed from other texts, or—more rightly put—from the general system of codes/signifiers forever at work in a society’s discourse (≈</a:t>
            </a:r>
            <a:r>
              <a:rPr lang="en-US" sz="2800" b="1" dirty="0" smtClean="0">
                <a:solidFill>
                  <a:schemeClr val="bg1"/>
                </a:solidFill>
                <a:latin typeface="Chalkboard"/>
                <a:cs typeface="Chalkboard"/>
              </a:rPr>
              <a:t>intertextuality</a:t>
            </a:r>
            <a:r>
              <a:rPr lang="en-US" sz="2800" dirty="0" smtClean="0">
                <a:solidFill>
                  <a:schemeClr val="bg1"/>
                </a:solidFill>
                <a:latin typeface="Chalkboard"/>
                <a:cs typeface="Chalkboard"/>
              </a:rPr>
              <a:t>).</a:t>
            </a:r>
            <a:endParaRPr lang="en-US" sz="2800" dirty="0">
              <a:solidFill>
                <a:schemeClr val="bg1"/>
              </a:solidFill>
              <a:latin typeface="Chalkboard"/>
              <a:cs typeface="Chalkboard"/>
            </a:endParaRPr>
          </a:p>
        </p:txBody>
      </p:sp>
      <p:pic>
        <p:nvPicPr>
          <p:cNvPr id="2" name="Picture 1" descr="Structuralism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1705" y="128016"/>
            <a:ext cx="1244600" cy="1016000"/>
          </a:xfrm>
          <a:prstGeom prst="rect">
            <a:avLst/>
          </a:prstGeom>
        </p:spPr>
      </p:pic>
    </p:spTree>
    <p:extLst>
      <p:ext uri="{BB962C8B-B14F-4D97-AF65-F5344CB8AC3E}">
        <p14:creationId xmlns:p14="http://schemas.microsoft.com/office/powerpoint/2010/main" val="326409695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Looking at “YGB,” one is immediately impressed by several binaries at work that “create meaning.” Besides the general theological issue of “Good”/”Evil” (structural binaries are often expressed as </a:t>
            </a:r>
            <a:r>
              <a:rPr lang="en-US" sz="2800" b="1" dirty="0" smtClean="0">
                <a:solidFill>
                  <a:schemeClr val="bg1"/>
                </a:solidFill>
                <a:latin typeface="Chalkboard"/>
                <a:cs typeface="Chalkboard"/>
              </a:rPr>
              <a:t>fractions</a:t>
            </a:r>
            <a:r>
              <a:rPr lang="en-US" sz="2800" dirty="0" smtClean="0">
                <a:solidFill>
                  <a:schemeClr val="bg1"/>
                </a:solidFill>
                <a:latin typeface="Chalkboard"/>
                <a:cs typeface="Chalkboard"/>
              </a:rPr>
              <a:t>), we have an imagistic motif, working throughout the story, of Light/Darkness. And this is structurally fitting, since Western culture (at least) has long associated “good” with the “light” and “evil” with the “dark.”</a:t>
            </a:r>
          </a:p>
          <a:p>
            <a:r>
              <a:rPr lang="en-US" sz="2800" dirty="0">
                <a:solidFill>
                  <a:schemeClr val="bg1"/>
                </a:solidFill>
                <a:latin typeface="Chalkboard"/>
                <a:cs typeface="Chalkboard"/>
              </a:rPr>
              <a:t>	</a:t>
            </a:r>
            <a:r>
              <a:rPr lang="en-US" sz="2800" dirty="0" smtClean="0">
                <a:solidFill>
                  <a:schemeClr val="bg1"/>
                </a:solidFill>
                <a:latin typeface="Chalkboard"/>
                <a:cs typeface="Chalkboard"/>
              </a:rPr>
              <a:t>You may have recognized that this structuralist technique isn</a:t>
            </a:r>
            <a:r>
              <a:rPr lang="fr-FR" sz="2800" dirty="0" smtClean="0">
                <a:solidFill>
                  <a:schemeClr val="bg1"/>
                </a:solidFill>
                <a:latin typeface="Chalkboard"/>
                <a:cs typeface="Chalkboard"/>
              </a:rPr>
              <a:t>’</a:t>
            </a:r>
            <a:r>
              <a:rPr lang="en-US" sz="2800" dirty="0" smtClean="0">
                <a:solidFill>
                  <a:schemeClr val="bg1"/>
                </a:solidFill>
                <a:latin typeface="Chalkboard"/>
                <a:cs typeface="Chalkboard"/>
              </a:rPr>
              <a:t>t that different from New Criticism’s search for “oppositions” &amp; “paradoxes.” </a:t>
            </a:r>
            <a:r>
              <a:rPr lang="en-US" sz="2800" dirty="0">
                <a:solidFill>
                  <a:schemeClr val="bg1"/>
                </a:solidFill>
                <a:latin typeface="Chalkboard"/>
                <a:cs typeface="Chalkboard"/>
              </a:rPr>
              <a:t>S</a:t>
            </a:r>
            <a:r>
              <a:rPr lang="en-US" sz="2800" dirty="0" smtClean="0">
                <a:solidFill>
                  <a:schemeClr val="bg1"/>
                </a:solidFill>
                <a:latin typeface="Chalkboard"/>
                <a:cs typeface="Chalkboard"/>
              </a:rPr>
              <a:t>tructuralism is really the major Euro- brand of </a:t>
            </a:r>
            <a:r>
              <a:rPr lang="en-US" sz="2800" b="1" dirty="0" smtClean="0">
                <a:solidFill>
                  <a:schemeClr val="bg1"/>
                </a:solidFill>
                <a:latin typeface="Chalkboard"/>
                <a:cs typeface="Chalkboard"/>
              </a:rPr>
              <a:t>FORMALISM</a:t>
            </a:r>
            <a:r>
              <a:rPr lang="en-US" sz="2800" dirty="0" smtClean="0">
                <a:solidFill>
                  <a:schemeClr val="bg1"/>
                </a:solidFill>
                <a:latin typeface="Chalkboard"/>
                <a:cs typeface="Chalkboard"/>
              </a:rPr>
              <a:t>, with different terminology and a (more “scientific”) emphasis on linguistics.</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11564193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DECONSTRUCTION</a:t>
            </a:r>
            <a:r>
              <a:rPr lang="en-US" sz="2800" dirty="0">
                <a:solidFill>
                  <a:schemeClr val="bg1"/>
                </a:solidFill>
                <a:latin typeface="Chalkboard"/>
                <a:cs typeface="Chalkboard"/>
              </a:rPr>
              <a:t> (G&amp;G 899-900)</a:t>
            </a:r>
            <a:r>
              <a:rPr lang="en-US" sz="2800" dirty="0" smtClean="0">
                <a:solidFill>
                  <a:schemeClr val="bg1"/>
                </a:solidFill>
                <a:latin typeface="Chalkboard"/>
                <a:cs typeface="Chalkboard"/>
              </a:rPr>
              <a:t>: </a:t>
            </a:r>
            <a:r>
              <a:rPr lang="en-US" sz="2700" dirty="0" smtClean="0">
                <a:solidFill>
                  <a:schemeClr val="bg1"/>
                </a:solidFill>
                <a:latin typeface="Chalkboard"/>
                <a:cs typeface="Chalkboard"/>
              </a:rPr>
              <a:t>In the </a:t>
            </a:r>
          </a:p>
          <a:p>
            <a:r>
              <a:rPr lang="en-US" sz="2700" dirty="0" smtClean="0">
                <a:solidFill>
                  <a:schemeClr val="bg1"/>
                </a:solidFill>
                <a:latin typeface="Chalkboard"/>
                <a:cs typeface="Chalkboard"/>
              </a:rPr>
              <a:t>1960’s, some structuralists rebelled against </a:t>
            </a:r>
          </a:p>
          <a:p>
            <a:r>
              <a:rPr lang="en-US" sz="2700" dirty="0" smtClean="0">
                <a:solidFill>
                  <a:schemeClr val="bg1"/>
                </a:solidFill>
                <a:latin typeface="Chalkboard"/>
                <a:cs typeface="Chalkboard"/>
              </a:rPr>
              <a:t>their own precept that language/discourse is a</a:t>
            </a:r>
          </a:p>
          <a:p>
            <a:r>
              <a:rPr lang="en-US" sz="2700" dirty="0" smtClean="0">
                <a:solidFill>
                  <a:schemeClr val="bg1"/>
                </a:solidFill>
                <a:latin typeface="Chalkboard"/>
                <a:cs typeface="Chalkboard"/>
              </a:rPr>
              <a:t>finely tuned closed system that works completely well in imparting “meaning”: ergo </a:t>
            </a:r>
            <a:r>
              <a:rPr lang="en-US" sz="2700" b="1" dirty="0" smtClean="0">
                <a:solidFill>
                  <a:schemeClr val="bg1"/>
                </a:solidFill>
                <a:latin typeface="Chalkboard"/>
                <a:cs typeface="Chalkboard"/>
              </a:rPr>
              <a:t>post</a:t>
            </a:r>
            <a:r>
              <a:rPr lang="en-US" sz="2700" dirty="0" smtClean="0">
                <a:solidFill>
                  <a:schemeClr val="bg1"/>
                </a:solidFill>
                <a:latin typeface="Chalkboard"/>
                <a:cs typeface="Chalkboard"/>
              </a:rPr>
              <a:t>structuralism, and its most famous methodology, deconstruction.</a:t>
            </a:r>
            <a:endParaRPr lang="en-US" sz="2700" dirty="0">
              <a:solidFill>
                <a:schemeClr val="bg1"/>
              </a:solidFill>
              <a:latin typeface="Chalkboard"/>
              <a:cs typeface="Chalkboard"/>
            </a:endParaRPr>
          </a:p>
          <a:p>
            <a:endParaRPr lang="en-US" sz="2700" dirty="0" smtClean="0">
              <a:solidFill>
                <a:schemeClr val="bg1"/>
              </a:solidFill>
              <a:latin typeface="Chalkboard"/>
              <a:cs typeface="Chalkboard"/>
            </a:endParaRPr>
          </a:p>
          <a:p>
            <a:r>
              <a:rPr lang="en-US" sz="2700" dirty="0" smtClean="0">
                <a:solidFill>
                  <a:schemeClr val="bg1"/>
                </a:solidFill>
                <a:latin typeface="Chalkboard"/>
                <a:cs typeface="Chalkboard"/>
              </a:rPr>
              <a:t>	Poststructuralists—the key figure here is, of course, Derrida—insist instead that all texts are “open,” multivalent in meaning, claiming at last that “meaning” itself is forever escaping down the signifier chain, and that the </a:t>
            </a:r>
            <a:r>
              <a:rPr lang="en-US" sz="2700" b="1" dirty="0" smtClean="0">
                <a:solidFill>
                  <a:schemeClr val="bg1"/>
                </a:solidFill>
                <a:latin typeface="Chalkboard"/>
                <a:cs typeface="Chalkboard"/>
              </a:rPr>
              <a:t>binaries</a:t>
            </a:r>
            <a:r>
              <a:rPr lang="en-US" sz="2700" dirty="0" smtClean="0">
                <a:solidFill>
                  <a:schemeClr val="bg1"/>
                </a:solidFill>
                <a:latin typeface="Chalkboard"/>
                <a:cs typeface="Chalkboard"/>
              </a:rPr>
              <a:t> themselves aren’t even fully “opposite,” but rather depend upon each other for their meaning</a:t>
            </a:r>
            <a:r>
              <a:rPr lang="en-US" sz="2700" dirty="0">
                <a:solidFill>
                  <a:schemeClr val="bg1"/>
                </a:solidFill>
                <a:latin typeface="Chalkboard"/>
                <a:cs typeface="Chalkboard"/>
              </a:rPr>
              <a:t>. Thus, in the man/woman binary, “man” actually requires </a:t>
            </a:r>
            <a:r>
              <a:rPr lang="en-US" sz="2700" dirty="0" smtClean="0">
                <a:solidFill>
                  <a:schemeClr val="bg1"/>
                </a:solidFill>
                <a:latin typeface="Chalkboard"/>
                <a:cs typeface="Chalkboard"/>
              </a:rPr>
              <a:t>(its </a:t>
            </a:r>
            <a:r>
              <a:rPr lang="en-US" sz="2700" dirty="0">
                <a:solidFill>
                  <a:schemeClr val="bg1"/>
                </a:solidFill>
                <a:latin typeface="Chalkboard"/>
                <a:cs typeface="Chalkboard"/>
              </a:rPr>
              <a:t>opposition </a:t>
            </a:r>
            <a:r>
              <a:rPr lang="en-US" sz="2700" dirty="0" smtClean="0">
                <a:solidFill>
                  <a:schemeClr val="bg1"/>
                </a:solidFill>
                <a:latin typeface="Chalkboard"/>
                <a:cs typeface="Chalkboard"/>
              </a:rPr>
              <a:t>to) </a:t>
            </a:r>
            <a:r>
              <a:rPr lang="en-US" sz="2700" dirty="0">
                <a:solidFill>
                  <a:schemeClr val="bg1"/>
                </a:solidFill>
                <a:latin typeface="Chalkboard"/>
                <a:cs typeface="Chalkboard"/>
              </a:rPr>
              <a:t>“woman” as part of its very definition, and vice-versa. </a:t>
            </a:r>
          </a:p>
          <a:p>
            <a:endParaRPr lang="en-US" sz="2700" dirty="0">
              <a:solidFill>
                <a:schemeClr val="bg1"/>
              </a:solidFill>
              <a:latin typeface="Chalkboard"/>
              <a:cs typeface="Chalkboard"/>
            </a:endParaRPr>
          </a:p>
        </p:txBody>
      </p:sp>
      <p:pic>
        <p:nvPicPr>
          <p:cNvPr id="5" name="Picture 4" descr="deconstruc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29611144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marL="0" lvl="1"/>
            <a:r>
              <a:rPr lang="en-US" sz="2800" dirty="0" smtClean="0">
                <a:solidFill>
                  <a:schemeClr val="bg1"/>
                </a:solidFill>
                <a:latin typeface="Chalkboard"/>
                <a:cs typeface="Chalkboard"/>
              </a:rPr>
              <a:t>	</a:t>
            </a:r>
            <a:r>
              <a:rPr lang="en-US" sz="2700" dirty="0" smtClean="0">
                <a:solidFill>
                  <a:schemeClr val="bg1"/>
                </a:solidFill>
                <a:latin typeface="Chalkboard"/>
                <a:cs typeface="Chalkboard"/>
              </a:rPr>
              <a:t>One key deconstructive technique is known as </a:t>
            </a:r>
            <a:r>
              <a:rPr lang="en-US" sz="2700" b="1" i="1" dirty="0" smtClean="0">
                <a:solidFill>
                  <a:schemeClr val="bg1"/>
                </a:solidFill>
                <a:latin typeface="Chalkboard"/>
                <a:cs typeface="Chalkboard"/>
              </a:rPr>
              <a:t>reversing the binary</a:t>
            </a:r>
            <a:r>
              <a:rPr lang="en-US" sz="2700" dirty="0" smtClean="0">
                <a:solidFill>
                  <a:schemeClr val="bg1"/>
                </a:solidFill>
                <a:latin typeface="Chalkboard"/>
                <a:cs typeface="Chalkboard"/>
              </a:rPr>
              <a:t>. For instance, in a heavily patriarchal text in which women are obviously cast as the inferior of the sexes, deconstruction might ask, “What if we read the text from the point of view of the inferior part of the </a:t>
            </a:r>
            <a:r>
              <a:rPr lang="en-US" sz="2700" b="1" dirty="0" smtClean="0">
                <a:solidFill>
                  <a:schemeClr val="bg1"/>
                </a:solidFill>
                <a:latin typeface="Chalkboard"/>
                <a:cs typeface="Chalkboard"/>
              </a:rPr>
              <a:t>binary fraction </a:t>
            </a:r>
            <a:r>
              <a:rPr lang="en-US" sz="2700" dirty="0" smtClean="0">
                <a:solidFill>
                  <a:schemeClr val="bg1"/>
                </a:solidFill>
                <a:latin typeface="Chalkboard"/>
                <a:cs typeface="Chalkboard"/>
              </a:rPr>
              <a:t>(man/woman)”? This would likely result in a very different reading, and thus “meaning,” for the story at hand.</a:t>
            </a:r>
          </a:p>
          <a:p>
            <a:pPr marL="0" lvl="1"/>
            <a:r>
              <a:rPr lang="en-US" sz="2700" dirty="0">
                <a:solidFill>
                  <a:schemeClr val="bg1"/>
                </a:solidFill>
                <a:latin typeface="Chalkboard"/>
                <a:cs typeface="Chalkboard"/>
              </a:rPr>
              <a:t>	</a:t>
            </a:r>
            <a:r>
              <a:rPr lang="en-US" sz="2700" dirty="0" smtClean="0">
                <a:solidFill>
                  <a:schemeClr val="bg1"/>
                </a:solidFill>
                <a:latin typeface="Chalkboard"/>
                <a:cs typeface="Chalkboard"/>
              </a:rPr>
              <a:t>One could thus return to “YGB” and—first, like a good structuralist, identify the key binaries of good/evil &amp; light/dark. Now, assuming that a “normal” reading is that “good” &amp; “light” are the human ideal, and that YGB has somehow been psychologically blighted, </a:t>
            </a:r>
            <a:r>
              <a:rPr lang="en-US" sz="2700" dirty="0">
                <a:solidFill>
                  <a:schemeClr val="bg1"/>
                </a:solidFill>
                <a:latin typeface="Chalkboard"/>
                <a:cs typeface="Chalkboard"/>
              </a:rPr>
              <a:t>w</a:t>
            </a:r>
            <a:r>
              <a:rPr lang="en-US" sz="2700" dirty="0" smtClean="0">
                <a:solidFill>
                  <a:schemeClr val="bg1"/>
                </a:solidFill>
                <a:latin typeface="Chalkboard"/>
                <a:cs typeface="Chalkboard"/>
              </a:rPr>
              <a:t>hat if one privileged the “evil” and the “dark”? What if YGB’s final attitude is actually the </a:t>
            </a:r>
            <a:endParaRPr lang="en-US" sz="2700" dirty="0">
              <a:solidFill>
                <a:schemeClr val="bg1"/>
              </a:solidFill>
              <a:latin typeface="Chalkboard"/>
              <a:cs typeface="Chalkboard"/>
            </a:endParaRPr>
          </a:p>
        </p:txBody>
      </p:sp>
    </p:spTree>
    <p:extLst>
      <p:ext uri="{BB962C8B-B14F-4D97-AF65-F5344CB8AC3E}">
        <p14:creationId xmlns:p14="http://schemas.microsoft.com/office/powerpoint/2010/main" val="34282264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marL="0" lvl="1"/>
            <a:r>
              <a:rPr lang="en-US" sz="2800" dirty="0" smtClean="0">
                <a:solidFill>
                  <a:schemeClr val="bg1"/>
                </a:solidFill>
                <a:latin typeface="Chalkboard"/>
                <a:cs typeface="Chalkboard"/>
              </a:rPr>
              <a:t>true one, that human life is ultimately one of “evil,” hypocrisy, darkness, and gloom—and that “Satan” (as it were) really is the true ruler of the world &amp; cosmos? (Wow.)</a:t>
            </a:r>
          </a:p>
          <a:p>
            <a:pPr marL="0" lvl="1"/>
            <a:r>
              <a:rPr lang="en-US" sz="2800" dirty="0" smtClean="0">
                <a:solidFill>
                  <a:schemeClr val="bg1"/>
                </a:solidFill>
                <a:latin typeface="Chalkboard"/>
                <a:cs typeface="Chalkboard"/>
              </a:rPr>
              <a:t>	A final key concept of deconstruction is </a:t>
            </a:r>
            <a:r>
              <a:rPr lang="en-US" sz="2800" b="1" dirty="0" smtClean="0">
                <a:solidFill>
                  <a:schemeClr val="bg1"/>
                </a:solidFill>
                <a:latin typeface="Chalkboard"/>
                <a:cs typeface="Chalkboard"/>
              </a:rPr>
              <a:t>undecidability</a:t>
            </a:r>
            <a:r>
              <a:rPr lang="en-US" sz="2800" dirty="0" smtClean="0">
                <a:solidFill>
                  <a:schemeClr val="bg1"/>
                </a:solidFill>
                <a:latin typeface="Chalkboard"/>
                <a:cs typeface="Chalkboard"/>
              </a:rPr>
              <a:t>. The critic does not simply insist upon his/her “reverse” reading, but rather puts everything in doubt: sure, the dominant (“normal/good”) reading is still possible, and this inverted reading is now possible, and . . . so the text (like all texts) is at last “undecidable.” (A final note: “YGB” specifically calls for LOTS of doubt on the part of the reader—even explicitly asking, “Was it a dream? Or not?!”—making the deconstructionist’s task all the easier.)</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2600864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marL="512064" indent="-512064"/>
            <a:r>
              <a:rPr lang="en-US" sz="2800" dirty="0" smtClean="0">
                <a:solidFill>
                  <a:srgbClr val="FF0000"/>
                </a:solidFill>
                <a:latin typeface="Chalkboard"/>
                <a:cs typeface="Chalkboard"/>
              </a:rPr>
              <a:t>3) MODERNISM</a:t>
            </a:r>
            <a:r>
              <a:rPr lang="en-US" sz="2800" dirty="0" smtClean="0">
                <a:solidFill>
                  <a:schemeClr val="bg1"/>
                </a:solidFill>
                <a:latin typeface="Chalkboard"/>
                <a:cs typeface="Chalkboard"/>
              </a:rPr>
              <a:t>: </a:t>
            </a:r>
            <a:r>
              <a:rPr lang="en-US" sz="2800" dirty="0">
                <a:solidFill>
                  <a:schemeClr val="bg1"/>
                </a:solidFill>
                <a:latin typeface="Chalkboard"/>
                <a:cs typeface="Chalkboard"/>
              </a:rPr>
              <a:t>roughly the 1</a:t>
            </a:r>
            <a:r>
              <a:rPr lang="en-US" sz="2800" baseline="30000" dirty="0">
                <a:solidFill>
                  <a:schemeClr val="bg1"/>
                </a:solidFill>
                <a:latin typeface="Chalkboard"/>
                <a:cs typeface="Chalkboard"/>
              </a:rPr>
              <a:t>st</a:t>
            </a:r>
            <a:r>
              <a:rPr lang="en-US" sz="2800" dirty="0">
                <a:solidFill>
                  <a:schemeClr val="bg1"/>
                </a:solidFill>
                <a:latin typeface="Chalkboard"/>
                <a:cs typeface="Chalkboard"/>
              </a:rPr>
              <a:t> half of the </a:t>
            </a:r>
            <a:r>
              <a:rPr lang="en-US" sz="2800" dirty="0" smtClean="0">
                <a:solidFill>
                  <a:schemeClr val="bg1"/>
                </a:solidFill>
                <a:latin typeface="Chalkboard"/>
                <a:cs typeface="Chalkboard"/>
              </a:rPr>
              <a:t>20</a:t>
            </a:r>
            <a:r>
              <a:rPr lang="en-US" sz="2800" baseline="30000" dirty="0" smtClean="0">
                <a:solidFill>
                  <a:schemeClr val="bg1"/>
                </a:solidFill>
                <a:latin typeface="Chalkboard"/>
                <a:cs typeface="Chalkboard"/>
              </a:rPr>
              <a:t>th</a:t>
            </a:r>
            <a:r>
              <a:rPr lang="en-US" sz="2800" dirty="0" smtClean="0">
                <a:solidFill>
                  <a:schemeClr val="bg1"/>
                </a:solidFill>
                <a:latin typeface="Chalkboard"/>
                <a:cs typeface="Chalkboard"/>
              </a:rPr>
              <a:t> c.; </a:t>
            </a:r>
            <a:r>
              <a:rPr lang="en-US" sz="2800" dirty="0">
                <a:solidFill>
                  <a:schemeClr val="bg1"/>
                </a:solidFill>
                <a:latin typeface="Chalkboard"/>
                <a:cs typeface="Chalkboard"/>
              </a:rPr>
              <a:t>examples: </a:t>
            </a:r>
            <a:r>
              <a:rPr lang="en-US" sz="2800" dirty="0" smtClean="0">
                <a:solidFill>
                  <a:schemeClr val="bg1"/>
                </a:solidFill>
                <a:latin typeface="Chalkboard"/>
                <a:cs typeface="Chalkboard"/>
              </a:rPr>
              <a:t>Cather, Faulkner, Hemingway, Joyce, Kafka, Woolf; characterized </a:t>
            </a:r>
            <a:r>
              <a:rPr lang="en-US" sz="2800" dirty="0">
                <a:solidFill>
                  <a:schemeClr val="bg1"/>
                </a:solidFill>
                <a:latin typeface="Chalkboard"/>
                <a:cs typeface="Chalkboard"/>
              </a:rPr>
              <a:t>by </a:t>
            </a:r>
            <a:r>
              <a:rPr lang="en-US" sz="2800" dirty="0" smtClean="0">
                <a:solidFill>
                  <a:schemeClr val="bg1"/>
                </a:solidFill>
                <a:latin typeface="Chalkboard"/>
                <a:cs typeface="Chalkboard"/>
              </a:rPr>
              <a:t>both (continued) realism and often an experimentalism in STYLE; also, a new emphasis on the main CHARACTER’s (“quieter”) </a:t>
            </a:r>
            <a:r>
              <a:rPr lang="en-US" sz="2800" i="1" dirty="0" smtClean="0">
                <a:solidFill>
                  <a:schemeClr val="bg1"/>
                </a:solidFill>
                <a:latin typeface="Chalkboard"/>
                <a:cs typeface="Chalkboard"/>
              </a:rPr>
              <a:t>epiphany</a:t>
            </a:r>
            <a:r>
              <a:rPr lang="en-US" sz="2800" dirty="0" smtClean="0">
                <a:solidFill>
                  <a:schemeClr val="bg1"/>
                </a:solidFill>
                <a:latin typeface="Chalkboard"/>
                <a:cs typeface="Chalkboard"/>
              </a:rPr>
              <a:t> often replaces the older emphasis on an action-packed PLOT</a:t>
            </a:r>
          </a:p>
          <a:p>
            <a:pPr marL="512064" indent="-512064"/>
            <a:endParaRPr lang="en-US" sz="2800" dirty="0">
              <a:solidFill>
                <a:schemeClr val="bg1"/>
              </a:solidFill>
              <a:latin typeface="Chalkboard"/>
              <a:cs typeface="Chalkboard"/>
            </a:endParaRPr>
          </a:p>
          <a:p>
            <a:pPr marL="512064" indent="-512064"/>
            <a:r>
              <a:rPr lang="en-US" sz="2800" dirty="0" smtClean="0">
                <a:solidFill>
                  <a:srgbClr val="FF0000"/>
                </a:solidFill>
                <a:latin typeface="Chalkboard"/>
                <a:cs typeface="Chalkboard"/>
              </a:rPr>
              <a:t>4) POSTMODERNISM</a:t>
            </a:r>
            <a:r>
              <a:rPr lang="en-US" sz="2800" dirty="0" smtClean="0">
                <a:solidFill>
                  <a:schemeClr val="bg1"/>
                </a:solidFill>
                <a:latin typeface="Chalkboard"/>
                <a:cs typeface="Chalkboard"/>
              </a:rPr>
              <a:t>: approx. the </a:t>
            </a:r>
            <a:r>
              <a:rPr lang="en-US" sz="2800" dirty="0">
                <a:solidFill>
                  <a:schemeClr val="bg1"/>
                </a:solidFill>
                <a:latin typeface="Chalkboard"/>
                <a:cs typeface="Chalkboard"/>
              </a:rPr>
              <a:t>2</a:t>
            </a:r>
            <a:r>
              <a:rPr lang="en-US" sz="2800" baseline="30000" dirty="0">
                <a:solidFill>
                  <a:schemeClr val="bg1"/>
                </a:solidFill>
                <a:latin typeface="Chalkboard"/>
                <a:cs typeface="Chalkboard"/>
              </a:rPr>
              <a:t>nd</a:t>
            </a:r>
            <a:r>
              <a:rPr lang="en-US" sz="2800" dirty="0">
                <a:solidFill>
                  <a:schemeClr val="bg1"/>
                </a:solidFill>
                <a:latin typeface="Chalkboard"/>
                <a:cs typeface="Chalkboard"/>
              </a:rPr>
              <a:t> half of the </a:t>
            </a:r>
            <a:r>
              <a:rPr lang="en-US" sz="2800" dirty="0" smtClean="0">
                <a:solidFill>
                  <a:schemeClr val="bg1"/>
                </a:solidFill>
                <a:latin typeface="Chalkboard"/>
                <a:cs typeface="Chalkboard"/>
              </a:rPr>
              <a:t>20</a:t>
            </a:r>
            <a:r>
              <a:rPr lang="en-US" sz="2800" baseline="30000" dirty="0" smtClean="0">
                <a:solidFill>
                  <a:schemeClr val="bg1"/>
                </a:solidFill>
                <a:latin typeface="Chalkboard"/>
                <a:cs typeface="Chalkboard"/>
              </a:rPr>
              <a:t>th</a:t>
            </a:r>
            <a:r>
              <a:rPr lang="en-US" sz="2800" dirty="0" smtClean="0">
                <a:solidFill>
                  <a:schemeClr val="bg1"/>
                </a:solidFill>
                <a:latin typeface="Chalkboard"/>
                <a:cs typeface="Chalkboard"/>
              </a:rPr>
              <a:t> </a:t>
            </a:r>
            <a:r>
              <a:rPr lang="en-US" sz="2800" dirty="0">
                <a:solidFill>
                  <a:schemeClr val="bg1"/>
                </a:solidFill>
                <a:latin typeface="Chalkboard"/>
                <a:cs typeface="Chalkboard"/>
              </a:rPr>
              <a:t>c</a:t>
            </a:r>
            <a:r>
              <a:rPr lang="en-US" sz="2800" dirty="0" smtClean="0">
                <a:solidFill>
                  <a:schemeClr val="bg1"/>
                </a:solidFill>
                <a:latin typeface="Chalkboard"/>
                <a:cs typeface="Chalkboard"/>
              </a:rPr>
              <a:t>. (through today); </a:t>
            </a:r>
            <a:r>
              <a:rPr lang="en-US" sz="2800" dirty="0">
                <a:solidFill>
                  <a:schemeClr val="bg1"/>
                </a:solidFill>
                <a:latin typeface="Chalkboard"/>
                <a:cs typeface="Chalkboard"/>
              </a:rPr>
              <a:t>examples: </a:t>
            </a:r>
            <a:r>
              <a:rPr lang="en-US" sz="2800" dirty="0" smtClean="0">
                <a:solidFill>
                  <a:schemeClr val="bg1"/>
                </a:solidFill>
                <a:latin typeface="Chalkboard"/>
                <a:cs typeface="Chalkboard"/>
              </a:rPr>
              <a:t>Alexie, Atwood, Barthelme, Carver, Borges, Nabokov, Pynchon; often characterized </a:t>
            </a:r>
            <a:r>
              <a:rPr lang="en-US" sz="2800" dirty="0">
                <a:solidFill>
                  <a:schemeClr val="bg1"/>
                </a:solidFill>
                <a:latin typeface="Chalkboard"/>
                <a:cs typeface="Chalkboard"/>
              </a:rPr>
              <a:t>by </a:t>
            </a:r>
            <a:r>
              <a:rPr lang="en-US" sz="2800" dirty="0" smtClean="0">
                <a:solidFill>
                  <a:schemeClr val="bg1"/>
                </a:solidFill>
                <a:latin typeface="Chalkboard"/>
                <a:cs typeface="Chalkboard"/>
              </a:rPr>
              <a:t>even greater experimentation, especially via POINT OF VIEW shifts, absurd CHARACTERization, and “open-ended” PLOT lines (or no discernable plot at all)</a:t>
            </a:r>
            <a:endParaRPr lang="en-US" sz="2400" dirty="0">
              <a:solidFill>
                <a:schemeClr val="bg1"/>
              </a:solidFill>
              <a:latin typeface="Chalkboard"/>
              <a:cs typeface="Chalkboard"/>
            </a:endParaRPr>
          </a:p>
        </p:txBody>
      </p:sp>
    </p:spTree>
    <p:extLst>
      <p:ext uri="{BB962C8B-B14F-4D97-AF65-F5344CB8AC3E}">
        <p14:creationId xmlns:p14="http://schemas.microsoft.com/office/powerpoint/2010/main" val="347294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GENDER CRITICISM (incl. Feminism, </a:t>
            </a:r>
            <a:r>
              <a:rPr lang="en-US" sz="2800" dirty="0" smtClean="0">
                <a:solidFill>
                  <a:srgbClr val="FF0000"/>
                </a:solidFill>
                <a:latin typeface="Chalkboard"/>
                <a:cs typeface="Chalkboard"/>
              </a:rPr>
              <a:t>Queer Theory</a:t>
            </a:r>
            <a:r>
              <a:rPr lang="en-US" sz="2800" dirty="0">
                <a:solidFill>
                  <a:srgbClr val="FF0000"/>
                </a:solidFill>
                <a:latin typeface="Chalkboard"/>
                <a:cs typeface="Chalkboard"/>
              </a:rPr>
              <a:t>) </a:t>
            </a:r>
            <a:r>
              <a:rPr lang="en-US" sz="2800" dirty="0">
                <a:solidFill>
                  <a:schemeClr val="bg1"/>
                </a:solidFill>
                <a:latin typeface="Chalkboard"/>
                <a:cs typeface="Chalkboard"/>
              </a:rPr>
              <a:t>(G&amp;G 895): </a:t>
            </a:r>
            <a:r>
              <a:rPr lang="en-US" sz="2800" dirty="0" smtClean="0">
                <a:solidFill>
                  <a:schemeClr val="bg1"/>
                </a:solidFill>
                <a:latin typeface="Chalkboard"/>
                <a:cs typeface="Chalkboard"/>
              </a:rPr>
              <a:t>There are so many (often </a:t>
            </a:r>
          </a:p>
          <a:p>
            <a:r>
              <a:rPr lang="en-US" sz="2800" dirty="0" smtClean="0">
                <a:solidFill>
                  <a:schemeClr val="bg1"/>
                </a:solidFill>
                <a:latin typeface="Chalkboard"/>
                <a:cs typeface="Chalkboard"/>
              </a:rPr>
              <a:t>competing) philosophies of </a:t>
            </a:r>
            <a:r>
              <a:rPr lang="en-US" sz="2800" b="1" dirty="0" smtClean="0">
                <a:solidFill>
                  <a:schemeClr val="bg1"/>
                </a:solidFill>
                <a:latin typeface="Chalkboard"/>
                <a:cs typeface="Chalkboard"/>
              </a:rPr>
              <a:t>FEMINISM</a:t>
            </a:r>
            <a:r>
              <a:rPr lang="en-US" sz="2800" dirty="0" smtClean="0">
                <a:solidFill>
                  <a:schemeClr val="bg1"/>
                </a:solidFill>
                <a:latin typeface="Chalkboard"/>
                <a:cs typeface="Chalkboard"/>
              </a:rPr>
              <a:t> now that I will just summarize some of its most characteristic lit-crit moves: 1) </a:t>
            </a:r>
            <a:r>
              <a:rPr lang="en-US" sz="2800" b="1" dirty="0" smtClean="0">
                <a:solidFill>
                  <a:schemeClr val="bg1"/>
                </a:solidFill>
                <a:latin typeface="Chalkboard"/>
                <a:cs typeface="Chalkboard"/>
              </a:rPr>
              <a:t>critique</a:t>
            </a:r>
            <a:r>
              <a:rPr lang="en-US" sz="2800" dirty="0" smtClean="0">
                <a:solidFill>
                  <a:schemeClr val="bg1"/>
                </a:solidFill>
                <a:latin typeface="Chalkboard"/>
                <a:cs typeface="Chalkboard"/>
              </a:rPr>
              <a:t> </a:t>
            </a:r>
            <a:r>
              <a:rPr lang="en-US" sz="2800" b="1" dirty="0" smtClean="0">
                <a:solidFill>
                  <a:schemeClr val="bg1"/>
                </a:solidFill>
                <a:latin typeface="Chalkboard"/>
                <a:cs typeface="Chalkboard"/>
              </a:rPr>
              <a:t>representations of women </a:t>
            </a:r>
            <a:r>
              <a:rPr lang="en-US" sz="2800" dirty="0" smtClean="0">
                <a:solidFill>
                  <a:schemeClr val="bg1"/>
                </a:solidFill>
                <a:latin typeface="Chalkboard"/>
                <a:cs typeface="Chalkboard"/>
              </a:rPr>
              <a:t>in </a:t>
            </a:r>
            <a:r>
              <a:rPr lang="en-US" sz="2800" b="1" dirty="0" smtClean="0">
                <a:solidFill>
                  <a:schemeClr val="bg1"/>
                </a:solidFill>
                <a:latin typeface="Chalkboard"/>
                <a:cs typeface="Chalkboard"/>
              </a:rPr>
              <a:t>patriarchal</a:t>
            </a:r>
            <a:r>
              <a:rPr lang="en-US" sz="2800" dirty="0" smtClean="0">
                <a:solidFill>
                  <a:schemeClr val="bg1"/>
                </a:solidFill>
                <a:latin typeface="Chalkboard"/>
                <a:cs typeface="Chalkboard"/>
              </a:rPr>
              <a:t> (male-dominated) literature; and 2) </a:t>
            </a:r>
            <a:r>
              <a:rPr lang="en-US" sz="2800" b="1" dirty="0" smtClean="0">
                <a:solidFill>
                  <a:schemeClr val="bg1"/>
                </a:solidFill>
                <a:latin typeface="Chalkboard"/>
                <a:cs typeface="Chalkboard"/>
              </a:rPr>
              <a:t>recuperate</a:t>
            </a:r>
            <a:r>
              <a:rPr lang="en-US" sz="2800" dirty="0" smtClean="0">
                <a:solidFill>
                  <a:schemeClr val="bg1"/>
                </a:solidFill>
                <a:latin typeface="Chalkboard"/>
                <a:cs typeface="Chalkboard"/>
              </a:rPr>
              <a:t> &amp; champion past (&amp; inevitably suppressed) </a:t>
            </a:r>
            <a:r>
              <a:rPr lang="en-US" sz="2800" b="1" dirty="0" smtClean="0">
                <a:solidFill>
                  <a:schemeClr val="bg1"/>
                </a:solidFill>
                <a:latin typeface="Chalkboard"/>
                <a:cs typeface="Chalkboard"/>
              </a:rPr>
              <a:t>women’s writing</a:t>
            </a:r>
            <a:r>
              <a:rPr lang="en-US" sz="2800" dirty="0" smtClean="0">
                <a:solidFill>
                  <a:schemeClr val="bg1"/>
                </a:solidFill>
                <a:latin typeface="Chalkboard"/>
                <a:cs typeface="Chalkboard"/>
              </a:rPr>
              <a:t>. Move #1 can certainly be applied to “Young Goodman Brown” and its representation of women. The main(?!) female characters—Faith and the two older “Goody” women—are pretty much hangers-on without self-agency; and Faith in particular becomes merely her name, at last, an allegorical signifier whose religious meaning becomes painfully ironic in its mantric repetition.</a:t>
            </a:r>
            <a:endParaRPr lang="en-US" sz="2800" dirty="0">
              <a:solidFill>
                <a:schemeClr val="bg1"/>
              </a:solidFill>
              <a:latin typeface="Chalkboard"/>
              <a:cs typeface="Chalkboard"/>
            </a:endParaRPr>
          </a:p>
        </p:txBody>
      </p:sp>
      <p:pic>
        <p:nvPicPr>
          <p:cNvPr id="2" name="Picture 1" descr="Transgender.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8255" y="128016"/>
            <a:ext cx="1168400" cy="1016000"/>
          </a:xfrm>
          <a:prstGeom prst="rect">
            <a:avLst/>
          </a:prstGeom>
        </p:spPr>
      </p:pic>
    </p:spTree>
    <p:extLst>
      <p:ext uri="{BB962C8B-B14F-4D97-AF65-F5344CB8AC3E}">
        <p14:creationId xmlns:p14="http://schemas.microsoft.com/office/powerpoint/2010/main" val="306506552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endParaRPr lang="en-US" sz="2800" dirty="0" smtClean="0">
              <a:solidFill>
                <a:schemeClr val="bg1"/>
              </a:solidFill>
              <a:latin typeface="Chalkboard"/>
              <a:cs typeface="Chalkboard"/>
            </a:endParaRPr>
          </a:p>
          <a:p>
            <a:r>
              <a:rPr lang="en-US" sz="2800" dirty="0">
                <a:solidFill>
                  <a:schemeClr val="bg1"/>
                </a:solidFill>
                <a:latin typeface="Chalkboard"/>
                <a:cs typeface="Chalkboard"/>
              </a:rPr>
              <a:t>	</a:t>
            </a:r>
            <a:r>
              <a:rPr lang="en-US" sz="2800" i="1" dirty="0" smtClean="0">
                <a:solidFill>
                  <a:schemeClr val="bg1"/>
                </a:solidFill>
                <a:latin typeface="Chalkboard"/>
                <a:cs typeface="Chalkboard"/>
              </a:rPr>
              <a:t>See also G&amp;G 896-897 for a well-done feminist reading of Charlotte Perkins Gilman’s now-well-known “The Yellow Wallpaper.” Both author and story, by the way, were recuperations (“re-discoveries”) by the 1</a:t>
            </a:r>
            <a:r>
              <a:rPr lang="en-US" sz="2800" i="1" baseline="30000" dirty="0" smtClean="0">
                <a:solidFill>
                  <a:schemeClr val="bg1"/>
                </a:solidFill>
                <a:latin typeface="Chalkboard"/>
                <a:cs typeface="Chalkboard"/>
              </a:rPr>
              <a:t>st</a:t>
            </a:r>
            <a:r>
              <a:rPr lang="en-US" sz="2800" i="1" dirty="0" smtClean="0">
                <a:solidFill>
                  <a:schemeClr val="bg1"/>
                </a:solidFill>
                <a:latin typeface="Chalkboard"/>
                <a:cs typeface="Chalkboard"/>
              </a:rPr>
              <a:t> wave of literary feminist criticism.</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174661924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NEW </a:t>
            </a:r>
            <a:r>
              <a:rPr lang="en-US" sz="2800" dirty="0" smtClean="0">
                <a:solidFill>
                  <a:srgbClr val="FF0000"/>
                </a:solidFill>
                <a:latin typeface="Chalkboard"/>
                <a:cs typeface="Chalkboard"/>
              </a:rPr>
              <a:t>HISTORICISM</a:t>
            </a:r>
            <a:r>
              <a:rPr lang="en-US" sz="2800" dirty="0">
                <a:solidFill>
                  <a:schemeClr val="bg1"/>
                </a:solidFill>
                <a:latin typeface="Chalkboard"/>
                <a:cs typeface="Chalkboard"/>
              </a:rPr>
              <a:t> </a:t>
            </a:r>
            <a:r>
              <a:rPr lang="en-US" sz="2800" dirty="0" smtClean="0">
                <a:solidFill>
                  <a:schemeClr val="bg1"/>
                </a:solidFill>
                <a:latin typeface="Chalkboard"/>
                <a:cs typeface="Chalkboard"/>
              </a:rPr>
              <a:t>is also impossible to </a:t>
            </a:r>
          </a:p>
          <a:p>
            <a:r>
              <a:rPr lang="en-US" sz="2800" dirty="0" smtClean="0">
                <a:solidFill>
                  <a:schemeClr val="bg1"/>
                </a:solidFill>
                <a:latin typeface="Chalkboard"/>
                <a:cs typeface="Chalkboard"/>
              </a:rPr>
              <a:t>explain in a paragraph or two, but I’ll try.</a:t>
            </a:r>
          </a:p>
          <a:p>
            <a:r>
              <a:rPr lang="en-US" sz="2800" dirty="0" smtClean="0">
                <a:solidFill>
                  <a:schemeClr val="bg1"/>
                </a:solidFill>
                <a:latin typeface="Chalkboard"/>
                <a:cs typeface="Chalkboard"/>
              </a:rPr>
              <a:t>Denying older historicists’ faith that there is one true history, New Historicists claim that all history is </a:t>
            </a:r>
            <a:r>
              <a:rPr lang="en-US" sz="2800" b="1" dirty="0" smtClean="0">
                <a:solidFill>
                  <a:schemeClr val="bg1"/>
                </a:solidFill>
                <a:latin typeface="Chalkboard"/>
                <a:cs typeface="Chalkboard"/>
              </a:rPr>
              <a:t>subjective</a:t>
            </a:r>
            <a:r>
              <a:rPr lang="en-US" sz="2800" dirty="0" smtClean="0">
                <a:solidFill>
                  <a:schemeClr val="bg1"/>
                </a:solidFill>
                <a:latin typeface="Chalkboard"/>
                <a:cs typeface="Chalkboard"/>
              </a:rPr>
              <a:t> and biased. In fact, all texts are made up of many “histories”—or </a:t>
            </a:r>
            <a:r>
              <a:rPr lang="en-US" sz="2800" b="1" dirty="0" smtClean="0">
                <a:solidFill>
                  <a:schemeClr val="bg1"/>
                </a:solidFill>
                <a:latin typeface="Chalkboard"/>
                <a:cs typeface="Chalkboard"/>
              </a:rPr>
              <a:t>narratives</a:t>
            </a:r>
            <a:r>
              <a:rPr lang="en-US" sz="2800" dirty="0" smtClean="0">
                <a:solidFill>
                  <a:schemeClr val="bg1"/>
                </a:solidFill>
                <a:latin typeface="Chalkboard"/>
                <a:cs typeface="Chalkboard"/>
              </a:rPr>
              <a:t>, or </a:t>
            </a:r>
            <a:r>
              <a:rPr lang="en-US" sz="2800" b="1" dirty="0" smtClean="0">
                <a:solidFill>
                  <a:schemeClr val="bg1"/>
                </a:solidFill>
                <a:latin typeface="Chalkboard"/>
                <a:cs typeface="Chalkboard"/>
              </a:rPr>
              <a:t>discourses</a:t>
            </a:r>
            <a:r>
              <a:rPr lang="en-US" sz="2800" dirty="0" smtClean="0">
                <a:solidFill>
                  <a:schemeClr val="bg1"/>
                </a:solidFill>
                <a:latin typeface="Chalkboard"/>
                <a:cs typeface="Chalkboard"/>
              </a:rPr>
              <a:t>—and these discourses are usually “</a:t>
            </a:r>
            <a:r>
              <a:rPr lang="en-US" sz="2800" b="1" dirty="0" smtClean="0">
                <a:solidFill>
                  <a:schemeClr val="bg1"/>
                </a:solidFill>
                <a:latin typeface="Chalkboard"/>
                <a:cs typeface="Chalkboard"/>
              </a:rPr>
              <a:t>competing</a:t>
            </a:r>
            <a:r>
              <a:rPr lang="en-US" sz="2800" dirty="0" smtClean="0">
                <a:solidFill>
                  <a:schemeClr val="bg1"/>
                </a:solidFill>
                <a:latin typeface="Chalkboard"/>
                <a:cs typeface="Chalkboard"/>
              </a:rPr>
              <a:t>” on an ideological battlefield, as it were. </a:t>
            </a:r>
          </a:p>
          <a:p>
            <a:r>
              <a:rPr lang="en-US" sz="2800" dirty="0">
                <a:solidFill>
                  <a:schemeClr val="bg1"/>
                </a:solidFill>
                <a:latin typeface="Chalkboard"/>
                <a:cs typeface="Chalkboard"/>
              </a:rPr>
              <a:t>	</a:t>
            </a:r>
            <a:r>
              <a:rPr lang="en-US" sz="2800" dirty="0" smtClean="0">
                <a:solidFill>
                  <a:schemeClr val="bg1"/>
                </a:solidFill>
                <a:latin typeface="Chalkboard"/>
                <a:cs typeface="Chalkboard"/>
              </a:rPr>
              <a:t>A second key concept (taken from Nietzsche &amp; Foucault) is </a:t>
            </a:r>
            <a:r>
              <a:rPr lang="en-US" sz="2800" b="1" dirty="0" smtClean="0">
                <a:solidFill>
                  <a:schemeClr val="bg1"/>
                </a:solidFill>
                <a:latin typeface="Chalkboard"/>
                <a:cs typeface="Chalkboard"/>
              </a:rPr>
              <a:t>power</a:t>
            </a:r>
            <a:r>
              <a:rPr lang="en-US" sz="2800" dirty="0" smtClean="0">
                <a:solidFill>
                  <a:schemeClr val="bg1"/>
                </a:solidFill>
                <a:latin typeface="Chalkboard"/>
                <a:cs typeface="Chalkboard"/>
              </a:rPr>
              <a:t>. Each society in each moment in time consists of a set of </a:t>
            </a:r>
            <a:r>
              <a:rPr lang="en-US" sz="2800" b="1" dirty="0" smtClean="0">
                <a:solidFill>
                  <a:schemeClr val="bg1"/>
                </a:solidFill>
                <a:latin typeface="Chalkboard"/>
                <a:cs typeface="Chalkboard"/>
              </a:rPr>
              <a:t>discourses of power</a:t>
            </a:r>
            <a:r>
              <a:rPr lang="en-US" sz="2800" dirty="0" smtClean="0">
                <a:solidFill>
                  <a:schemeClr val="bg1"/>
                </a:solidFill>
                <a:latin typeface="Chalkboard"/>
                <a:cs typeface="Chalkboard"/>
              </a:rPr>
              <a:t> that keep society functioning by coercively controlling the people. (Think capitalism, the sciences, organized religion, heterosexism, etc.) However—and this is where the “competition” comes in—there are also </a:t>
            </a:r>
            <a:endParaRPr lang="en-US" sz="2800" dirty="0">
              <a:solidFill>
                <a:srgbClr val="FF0000"/>
              </a:solidFill>
              <a:latin typeface="Chalkboard"/>
              <a:cs typeface="Chalkboard"/>
            </a:endParaRPr>
          </a:p>
        </p:txBody>
      </p:sp>
      <p:pic>
        <p:nvPicPr>
          <p:cNvPr id="2" name="Picture 1" descr="Sherlock-holmes-and-magnifying-glas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1819110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subversive or “submerged” discourses or “</a:t>
            </a:r>
            <a:r>
              <a:rPr lang="en-US" sz="2800" b="1" dirty="0">
                <a:solidFill>
                  <a:schemeClr val="bg1"/>
                </a:solidFill>
                <a:latin typeface="Chalkboard"/>
                <a:cs typeface="Chalkboard"/>
              </a:rPr>
              <a:t>voices</a:t>
            </a:r>
            <a:r>
              <a:rPr lang="en-US" sz="2800" dirty="0">
                <a:solidFill>
                  <a:schemeClr val="bg1"/>
                </a:solidFill>
                <a:latin typeface="Chalkboard"/>
                <a:cs typeface="Chalkboard"/>
              </a:rPr>
              <a:t>” that are in </a:t>
            </a:r>
            <a:r>
              <a:rPr lang="en-US" sz="2800" dirty="0" smtClean="0">
                <a:solidFill>
                  <a:schemeClr val="bg1"/>
                </a:solidFill>
                <a:latin typeface="Chalkboard"/>
                <a:cs typeface="Chalkboard"/>
              </a:rPr>
              <a:t>constant competition with the dominant discourses. Now the cool thing: many more than one discourse (or “voice”) exists in every text, usually including both discourses of </a:t>
            </a:r>
            <a:r>
              <a:rPr lang="en-US" sz="2800" b="1" dirty="0" smtClean="0">
                <a:solidFill>
                  <a:schemeClr val="bg1"/>
                </a:solidFill>
                <a:latin typeface="Chalkboard"/>
                <a:cs typeface="Chalkboard"/>
              </a:rPr>
              <a:t>coercion</a:t>
            </a:r>
            <a:r>
              <a:rPr lang="en-US" sz="2800" dirty="0" smtClean="0">
                <a:solidFill>
                  <a:schemeClr val="bg1"/>
                </a:solidFill>
                <a:latin typeface="Chalkboard"/>
                <a:cs typeface="Chalkboard"/>
              </a:rPr>
              <a:t> (or containment) and </a:t>
            </a:r>
            <a:r>
              <a:rPr lang="en-US" sz="2800" b="1" dirty="0" smtClean="0">
                <a:solidFill>
                  <a:schemeClr val="bg1"/>
                </a:solidFill>
                <a:latin typeface="Chalkboard"/>
                <a:cs typeface="Chalkboard"/>
              </a:rPr>
              <a:t>subversion</a:t>
            </a:r>
            <a:r>
              <a:rPr lang="en-US" sz="2800" dirty="0" smtClean="0">
                <a:solidFill>
                  <a:schemeClr val="bg1"/>
                </a:solidFill>
                <a:latin typeface="Chalkboard"/>
                <a:cs typeface="Chalkboard"/>
              </a:rPr>
              <a:t> (or rebellion).</a:t>
            </a:r>
          </a:p>
          <a:p>
            <a:endParaRPr lang="en-US" sz="2800" dirty="0">
              <a:solidFill>
                <a:schemeClr val="bg1"/>
              </a:solidFill>
              <a:latin typeface="Chalkboard"/>
              <a:cs typeface="Chalkboard"/>
            </a:endParaRPr>
          </a:p>
          <a:p>
            <a:r>
              <a:rPr lang="en-US" sz="2800" dirty="0">
                <a:solidFill>
                  <a:schemeClr val="bg1"/>
                </a:solidFill>
                <a:latin typeface="Chalkboard"/>
                <a:cs typeface="Chalkboard"/>
              </a:rPr>
              <a:t>	</a:t>
            </a:r>
            <a:r>
              <a:rPr lang="en-US" sz="2800" dirty="0" smtClean="0">
                <a:solidFill>
                  <a:schemeClr val="bg1"/>
                </a:solidFill>
                <a:latin typeface="Chalkboard"/>
                <a:cs typeface="Chalkboard"/>
              </a:rPr>
              <a:t>New Historicism also has a specific methodology that calls for analyzing a text—or really the historical era in which it was written—by analyzing a whole lot of other contemporary “texts”—be they letters, pop advertisements, graffiti, public ceremonies, YouTube vids—the works. (Note that New Historicism developed from poststructuralism, for which </a:t>
            </a:r>
            <a:r>
              <a:rPr lang="en-US" sz="2800" i="1" dirty="0" smtClean="0">
                <a:solidFill>
                  <a:schemeClr val="bg1"/>
                </a:solidFill>
                <a:latin typeface="Chalkboard"/>
                <a:cs typeface="Chalkboard"/>
              </a:rPr>
              <a:t>everything</a:t>
            </a:r>
            <a:r>
              <a:rPr lang="en-US" sz="2800" dirty="0" smtClean="0">
                <a:solidFill>
                  <a:schemeClr val="bg1"/>
                </a:solidFill>
                <a:latin typeface="Chalkboard"/>
                <a:cs typeface="Chalkboard"/>
              </a:rPr>
              <a:t> is a “</a:t>
            </a:r>
            <a:r>
              <a:rPr lang="en-US" sz="2800" b="1" dirty="0" smtClean="0">
                <a:solidFill>
                  <a:schemeClr val="bg1"/>
                </a:solidFill>
                <a:latin typeface="Chalkboard"/>
                <a:cs typeface="Chalkboard"/>
              </a:rPr>
              <a:t>text</a:t>
            </a:r>
            <a:r>
              <a:rPr lang="en-US" sz="2800" dirty="0" smtClean="0">
                <a:solidFill>
                  <a:schemeClr val="bg1"/>
                </a:solidFill>
                <a:latin typeface="Chalkboard"/>
                <a:cs typeface="Chalkboard"/>
              </a:rPr>
              <a:t>.”) </a:t>
            </a:r>
            <a:endParaRPr lang="en-US" sz="2800" dirty="0">
              <a:solidFill>
                <a:srgbClr val="FF0000"/>
              </a:solidFill>
              <a:latin typeface="Chalkboard"/>
              <a:cs typeface="Chalkboard"/>
            </a:endParaRPr>
          </a:p>
        </p:txBody>
      </p:sp>
    </p:spTree>
    <p:extLst>
      <p:ext uri="{BB962C8B-B14F-4D97-AF65-F5344CB8AC3E}">
        <p14:creationId xmlns:p14="http://schemas.microsoft.com/office/powerpoint/2010/main" val="1075528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The New Historicist would likely not even consider that he/she was analyzing “Young Goodman Brown” per se; the story would just be a starting point that might journey through Hawthorne’s letters, the use of the word “powwow” in the 1830’s, Hawthorne’s wife’s magazine reading, etc., etc. Characteristically, the critic would ultimately unearth several 1830’s discourses that underlie the story—and at least one of them will be surprising! Invariably, these discourses are found to be discordant, in </a:t>
            </a:r>
            <a:r>
              <a:rPr lang="en-US" sz="2800" i="1" dirty="0" smtClean="0">
                <a:solidFill>
                  <a:schemeClr val="bg1"/>
                </a:solidFill>
                <a:latin typeface="Chalkboard"/>
                <a:cs typeface="Chalkboard"/>
              </a:rPr>
              <a:t>competition</a:t>
            </a:r>
            <a:r>
              <a:rPr lang="en-US" sz="2800" dirty="0" smtClean="0">
                <a:solidFill>
                  <a:schemeClr val="bg1"/>
                </a:solidFill>
                <a:latin typeface="Chalkboard"/>
                <a:cs typeface="Chalkboard"/>
              </a:rPr>
              <a:t> with each other. One possible direction would be to discover a long-submerged discourse of actually admiring witchcraft in Hawthorne’s day—at great odds, obviously, with the tale’s main “good Christian” discourse of power.</a:t>
            </a:r>
            <a:endParaRPr lang="en-US" sz="2800" dirty="0">
              <a:solidFill>
                <a:srgbClr val="FF0000"/>
              </a:solidFill>
              <a:latin typeface="Chalkboard"/>
              <a:cs typeface="Chalkboard"/>
            </a:endParaRPr>
          </a:p>
        </p:txBody>
      </p:sp>
    </p:spTree>
    <p:extLst>
      <p:ext uri="{BB962C8B-B14F-4D97-AF65-F5344CB8AC3E}">
        <p14:creationId xmlns:p14="http://schemas.microsoft.com/office/powerpoint/2010/main" val="384281687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 </a:t>
            </a:r>
            <a:r>
              <a:rPr lang="en-US" sz="2800" dirty="0">
                <a:solidFill>
                  <a:srgbClr val="FF0000"/>
                </a:solidFill>
                <a:latin typeface="Chalkboard"/>
                <a:cs typeface="Chalkboard"/>
              </a:rPr>
              <a:t>POSTCOLONIAL CRITICISM/</a:t>
            </a:r>
            <a:r>
              <a:rPr lang="en-US" sz="2800" dirty="0" smtClean="0">
                <a:solidFill>
                  <a:srgbClr val="FF0000"/>
                </a:solidFill>
                <a:latin typeface="Chalkboard"/>
                <a:cs typeface="Chalkboard"/>
              </a:rPr>
              <a:t>CRITICAL</a:t>
            </a:r>
          </a:p>
          <a:p>
            <a:pPr>
              <a:lnSpc>
                <a:spcPts val="3260"/>
              </a:lnSpc>
            </a:pPr>
            <a:r>
              <a:rPr lang="en-US" sz="2800" dirty="0" smtClean="0">
                <a:solidFill>
                  <a:srgbClr val="FF0000"/>
                </a:solidFill>
                <a:latin typeface="Chalkboard"/>
                <a:cs typeface="Chalkboard"/>
              </a:rPr>
              <a:t>RACE </a:t>
            </a:r>
            <a:r>
              <a:rPr lang="en-US" sz="2800" dirty="0">
                <a:solidFill>
                  <a:srgbClr val="FF0000"/>
                </a:solidFill>
                <a:latin typeface="Chalkboard"/>
                <a:cs typeface="Chalkboard"/>
              </a:rPr>
              <a:t>THEORY</a:t>
            </a:r>
            <a:r>
              <a:rPr lang="en-US" sz="2800" dirty="0" smtClean="0">
                <a:solidFill>
                  <a:schemeClr val="bg1"/>
                </a:solidFill>
                <a:latin typeface="Chalkboard"/>
                <a:cs typeface="Chalkboard"/>
              </a:rPr>
              <a:t>: Postcolonial criticism focuses</a:t>
            </a:r>
          </a:p>
          <a:p>
            <a:pPr>
              <a:lnSpc>
                <a:spcPts val="3260"/>
              </a:lnSpc>
            </a:pPr>
            <a:r>
              <a:rPr lang="en-US" sz="2800" dirty="0" smtClean="0">
                <a:solidFill>
                  <a:schemeClr val="bg1"/>
                </a:solidFill>
                <a:latin typeface="Chalkboard"/>
                <a:cs typeface="Chalkboard"/>
              </a:rPr>
              <a:t>not</a:t>
            </a:r>
            <a:r>
              <a:rPr lang="en-US" sz="2800" dirty="0">
                <a:solidFill>
                  <a:schemeClr val="bg1"/>
                </a:solidFill>
                <a:latin typeface="Chalkboard"/>
                <a:cs typeface="Chalkboard"/>
              </a:rPr>
              <a:t> </a:t>
            </a:r>
            <a:r>
              <a:rPr lang="en-US" sz="2800" dirty="0" smtClean="0">
                <a:solidFill>
                  <a:schemeClr val="bg1"/>
                </a:solidFill>
                <a:latin typeface="Chalkboard"/>
                <a:cs typeface="Chalkboard"/>
              </a:rPr>
              <a:t>only on </a:t>
            </a:r>
            <a:r>
              <a:rPr lang="en-US" sz="2800" b="1" dirty="0" smtClean="0">
                <a:solidFill>
                  <a:schemeClr val="bg1"/>
                </a:solidFill>
                <a:latin typeface="Chalkboard"/>
                <a:cs typeface="Chalkboard"/>
              </a:rPr>
              <a:t>native</a:t>
            </a:r>
            <a:r>
              <a:rPr lang="en-US" sz="2800" dirty="0" smtClean="0">
                <a:solidFill>
                  <a:schemeClr val="bg1"/>
                </a:solidFill>
                <a:latin typeface="Chalkboard"/>
                <a:cs typeface="Chalkboard"/>
              </a:rPr>
              <a:t> writing from past (&amp; present) Euro-</a:t>
            </a:r>
            <a:r>
              <a:rPr lang="en-US" sz="2800" b="1" dirty="0" smtClean="0">
                <a:solidFill>
                  <a:schemeClr val="bg1"/>
                </a:solidFill>
                <a:latin typeface="Chalkboard"/>
                <a:cs typeface="Chalkboard"/>
              </a:rPr>
              <a:t>colonized</a:t>
            </a:r>
            <a:r>
              <a:rPr lang="en-US" sz="2800" dirty="0" smtClean="0">
                <a:solidFill>
                  <a:schemeClr val="bg1"/>
                </a:solidFill>
                <a:latin typeface="Chalkboard"/>
                <a:cs typeface="Chalkboard"/>
              </a:rPr>
              <a:t> cultures, but on how the non-Western colonized have been represented in the dominant (</a:t>
            </a:r>
            <a:r>
              <a:rPr lang="en-US" sz="2800" b="1" dirty="0" smtClean="0">
                <a:solidFill>
                  <a:schemeClr val="bg1"/>
                </a:solidFill>
                <a:latin typeface="Chalkboard"/>
                <a:cs typeface="Chalkboard"/>
              </a:rPr>
              <a:t>colonizer</a:t>
            </a:r>
            <a:r>
              <a:rPr lang="en-US" sz="2800" dirty="0" smtClean="0">
                <a:solidFill>
                  <a:schemeClr val="bg1"/>
                </a:solidFill>
                <a:latin typeface="Chalkboard"/>
                <a:cs typeface="Chalkboard"/>
              </a:rPr>
              <a:t>) literature. Critical “</a:t>
            </a:r>
            <a:r>
              <a:rPr lang="en-US" sz="2800" b="1" dirty="0" smtClean="0">
                <a:solidFill>
                  <a:schemeClr val="bg1"/>
                </a:solidFill>
                <a:latin typeface="Chalkboard"/>
                <a:cs typeface="Chalkboard"/>
              </a:rPr>
              <a:t>race</a:t>
            </a:r>
            <a:r>
              <a:rPr lang="en-US" sz="2800" dirty="0" smtClean="0">
                <a:solidFill>
                  <a:schemeClr val="bg1"/>
                </a:solidFill>
                <a:latin typeface="Chalkboard"/>
                <a:cs typeface="Chalkboard"/>
              </a:rPr>
              <a:t>“ theory is a related approach because most of the colonized were/are </a:t>
            </a:r>
            <a:r>
              <a:rPr lang="en-US" sz="2800" b="1" dirty="0" smtClean="0">
                <a:solidFill>
                  <a:schemeClr val="bg1"/>
                </a:solidFill>
                <a:latin typeface="Chalkboard"/>
                <a:cs typeface="Chalkboard"/>
              </a:rPr>
              <a:t>people of color</a:t>
            </a:r>
            <a:r>
              <a:rPr lang="en-US" sz="2800" dirty="0" smtClean="0">
                <a:solidFill>
                  <a:schemeClr val="bg1"/>
                </a:solidFill>
                <a:latin typeface="Chalkboard"/>
                <a:cs typeface="Chalkboard"/>
              </a:rPr>
              <a:t>, and even U.S. African-Americans &amp; Native Americans have very much </a:t>
            </a:r>
            <a:r>
              <a:rPr lang="en-US" sz="2800" dirty="0">
                <a:solidFill>
                  <a:schemeClr val="bg1"/>
                </a:solidFill>
                <a:latin typeface="Chalkboard"/>
                <a:cs typeface="Chalkboard"/>
              </a:rPr>
              <a:t>been </a:t>
            </a:r>
            <a:r>
              <a:rPr lang="en-US" sz="2800" dirty="0" smtClean="0">
                <a:solidFill>
                  <a:schemeClr val="bg1"/>
                </a:solidFill>
                <a:latin typeface="Chalkboard"/>
                <a:cs typeface="Chalkboard"/>
              </a:rPr>
              <a:t>the victims of </a:t>
            </a:r>
            <a:r>
              <a:rPr lang="en-US" sz="2800" b="1" dirty="0" smtClean="0">
                <a:solidFill>
                  <a:schemeClr val="bg1"/>
                </a:solidFill>
                <a:latin typeface="Chalkboard"/>
                <a:cs typeface="Chalkboard"/>
              </a:rPr>
              <a:t>colonialism</a:t>
            </a:r>
            <a:r>
              <a:rPr lang="en-US" sz="2800" dirty="0" smtClean="0">
                <a:solidFill>
                  <a:schemeClr val="bg1"/>
                </a:solidFill>
                <a:latin typeface="Chalkboard"/>
                <a:cs typeface="Chalkboard"/>
              </a:rPr>
              <a:t>. Through these lens, “Young Goodman Brown” doesn’t come off well, in its glib demonization of the local Native Americans. Indians are “devilish,” prone to beast-like yelling, and their own religious practices are assumed to be as satanic as the story’s Black Mass (351, 353, 355). (I call this </a:t>
            </a:r>
            <a:r>
              <a:rPr lang="en-US" sz="2800" b="1" dirty="0" smtClean="0">
                <a:solidFill>
                  <a:schemeClr val="bg1"/>
                </a:solidFill>
                <a:latin typeface="Chalkboard"/>
                <a:cs typeface="Chalkboard"/>
              </a:rPr>
              <a:t>racism</a:t>
            </a:r>
            <a:r>
              <a:rPr lang="en-US" sz="2800" dirty="0" smtClean="0">
                <a:solidFill>
                  <a:schemeClr val="bg1"/>
                </a:solidFill>
                <a:latin typeface="Chalkboard"/>
                <a:cs typeface="Chalkboard"/>
              </a:rPr>
              <a:t>.)</a:t>
            </a:r>
            <a:endParaRPr lang="en-US" sz="2800" dirty="0">
              <a:solidFill>
                <a:srgbClr val="FF0000"/>
              </a:solidFill>
              <a:latin typeface="Chalkboard"/>
              <a:cs typeface="Chalkboard"/>
            </a:endParaRPr>
          </a:p>
        </p:txBody>
      </p:sp>
      <p:pic>
        <p:nvPicPr>
          <p:cNvPr id="3" name="Picture 2" descr="invglob2 copy.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90751632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a:lnSpc>
                <a:spcPts val="3260"/>
              </a:lnSpc>
            </a:pPr>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ECOCRITICISM</a:t>
            </a:r>
            <a:r>
              <a:rPr lang="en-US" sz="2800" dirty="0" smtClean="0">
                <a:solidFill>
                  <a:schemeClr val="bg1"/>
                </a:solidFill>
                <a:latin typeface="Chalkboard"/>
                <a:cs typeface="Chalkboard"/>
              </a:rPr>
              <a:t>: As its prefix indicates,</a:t>
            </a:r>
          </a:p>
          <a:p>
            <a:pPr>
              <a:lnSpc>
                <a:spcPts val="3260"/>
              </a:lnSpc>
            </a:pPr>
            <a:r>
              <a:rPr lang="en-US" sz="2800" dirty="0" smtClean="0">
                <a:solidFill>
                  <a:schemeClr val="bg1"/>
                </a:solidFill>
                <a:latin typeface="Chalkboard"/>
                <a:cs typeface="Chalkboard"/>
              </a:rPr>
              <a:t>ecocriticism is invested in how “Nature”—the</a:t>
            </a:r>
          </a:p>
          <a:p>
            <a:pPr>
              <a:lnSpc>
                <a:spcPts val="3260"/>
              </a:lnSpc>
            </a:pPr>
            <a:r>
              <a:rPr lang="en-US" sz="2800" b="1" dirty="0" smtClean="0">
                <a:solidFill>
                  <a:schemeClr val="bg1"/>
                </a:solidFill>
                <a:latin typeface="Chalkboard"/>
                <a:cs typeface="Chalkboard"/>
              </a:rPr>
              <a:t>environment</a:t>
            </a:r>
            <a:r>
              <a:rPr lang="en-US" sz="2800" dirty="0" smtClean="0">
                <a:solidFill>
                  <a:schemeClr val="bg1"/>
                </a:solidFill>
                <a:latin typeface="Chalkboard"/>
                <a:cs typeface="Chalkboard"/>
              </a:rPr>
              <a:t>—is represented in a text, and </a:t>
            </a:r>
          </a:p>
          <a:p>
            <a:pPr>
              <a:lnSpc>
                <a:spcPts val="3260"/>
              </a:lnSpc>
            </a:pPr>
            <a:r>
              <a:rPr lang="en-US" sz="2800" dirty="0" smtClean="0">
                <a:solidFill>
                  <a:schemeClr val="bg1"/>
                </a:solidFill>
                <a:latin typeface="Chalkboard"/>
                <a:cs typeface="Chalkboard"/>
              </a:rPr>
              <a:t>ultimately whether the text offers a vision of good </a:t>
            </a:r>
            <a:r>
              <a:rPr lang="en-US" sz="2800" b="1" dirty="0" smtClean="0">
                <a:solidFill>
                  <a:schemeClr val="bg1"/>
                </a:solidFill>
                <a:latin typeface="Chalkboard"/>
                <a:cs typeface="Chalkboard"/>
              </a:rPr>
              <a:t>ecology</a:t>
            </a:r>
            <a:r>
              <a:rPr lang="en-US" sz="2800" dirty="0" smtClean="0">
                <a:solidFill>
                  <a:schemeClr val="bg1"/>
                </a:solidFill>
                <a:latin typeface="Chalkboard"/>
                <a:cs typeface="Chalkboard"/>
              </a:rPr>
              <a:t>. As a practicing ecocritic myself, I can’t read “Young Goodman Brown” without lamenting how the forest (and therefore “nature”) is characterized as a “wild” and bestial—even demonic &amp; evil—”heathen wilderness” (353) bereft of the blessings of good Christian civilization (and wood-chopping!). (Indeed, this was a common response to the American environment by early Euro-colonizers.) </a:t>
            </a:r>
            <a:r>
              <a:rPr lang="en-US" sz="2800" b="1" dirty="0" smtClean="0">
                <a:solidFill>
                  <a:schemeClr val="bg1"/>
                </a:solidFill>
                <a:latin typeface="Chalkboard"/>
                <a:cs typeface="Chalkboard"/>
              </a:rPr>
              <a:t>Other species </a:t>
            </a:r>
            <a:r>
              <a:rPr lang="en-US" sz="2800" dirty="0" smtClean="0">
                <a:solidFill>
                  <a:schemeClr val="bg1"/>
                </a:solidFill>
                <a:latin typeface="Chalkboard"/>
                <a:cs typeface="Chalkboard"/>
              </a:rPr>
              <a:t>in the tale are mostly “howling . . . beasts” (353) associated with Satan &amp; evil—epitomized by the serpent wrapped completely in theological metaphor.</a:t>
            </a:r>
          </a:p>
          <a:p>
            <a:endParaRPr lang="en-US" sz="2800" dirty="0" smtClean="0">
              <a:solidFill>
                <a:schemeClr val="bg1"/>
              </a:solidFill>
              <a:latin typeface="Chalkboard"/>
              <a:cs typeface="Chalkboard"/>
            </a:endParaRPr>
          </a:p>
          <a:p>
            <a:endParaRPr lang="en-US" sz="2800" dirty="0">
              <a:solidFill>
                <a:schemeClr val="bg1"/>
              </a:solidFill>
              <a:latin typeface="Chalkboard"/>
              <a:cs typeface="Chalkboard"/>
            </a:endParaRPr>
          </a:p>
        </p:txBody>
      </p:sp>
      <p:pic>
        <p:nvPicPr>
          <p:cNvPr id="3" name="Picture 2" descr="think-green-2006.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3840" y="128016"/>
            <a:ext cx="1016000" cy="1016000"/>
          </a:xfrm>
          <a:prstGeom prst="rect">
            <a:avLst/>
          </a:prstGeom>
        </p:spPr>
      </p:pic>
    </p:spTree>
    <p:extLst>
      <p:ext uri="{BB962C8B-B14F-4D97-AF65-F5344CB8AC3E}">
        <p14:creationId xmlns:p14="http://schemas.microsoft.com/office/powerpoint/2010/main" val="155714073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8518"/>
            <a:ext cx="8686800" cy="914400"/>
          </a:xfrm>
          <a:prstGeom prst="rect">
            <a:avLst/>
          </a:prstGeom>
          <a:solidFill>
            <a:schemeClr val="accent2">
              <a:alpha val="75000"/>
            </a:schemeClr>
          </a:solidFill>
          <a:effectLst>
            <a:outerShdw blurRad="50800" dist="38100" dir="2700000" algn="tl" rotWithShape="0">
              <a:schemeClr val="tx2">
                <a:alpha val="43000"/>
              </a:schemeClr>
            </a:outerShdw>
          </a:effectLst>
        </p:spPr>
        <p:txBody>
          <a:bodyPr wrap="square" rtlCol="0" anchor="t">
            <a:noAutofit/>
          </a:bodyPr>
          <a:lstStyle/>
          <a:p>
            <a:pPr algn="ctr"/>
            <a:r>
              <a:rPr lang="en-US" sz="4800" dirty="0" smtClean="0">
                <a:solidFill>
                  <a:schemeClr val="bg1"/>
                </a:solidFill>
                <a:latin typeface="Marker Felt"/>
                <a:cs typeface="Marker Felt"/>
              </a:rPr>
              <a:t>Appendix: </a:t>
            </a:r>
            <a:r>
              <a:rPr lang="en-US" sz="4800" i="1" dirty="0" smtClean="0">
                <a:solidFill>
                  <a:schemeClr val="bg1"/>
                </a:solidFill>
                <a:latin typeface="Marker Felt"/>
                <a:cs typeface="Marker Felt"/>
              </a:rPr>
              <a:t>“It’s a Symbol!”</a:t>
            </a:r>
            <a:endParaRPr lang="en-US" sz="4800" dirty="0" smtClean="0">
              <a:solidFill>
                <a:schemeClr val="bg1"/>
              </a:solidFill>
              <a:latin typeface="Marker Felt"/>
              <a:cs typeface="Marker Felt"/>
            </a:endParaRP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endParaRPr lang="en-US" dirty="0">
              <a:noFill/>
              <a:latin typeface="Bertram LET"/>
              <a:cs typeface="Bertram LET"/>
            </a:endParaRPr>
          </a:p>
        </p:txBody>
      </p:sp>
      <p:sp>
        <p:nvSpPr>
          <p:cNvPr id="6" name="TextBox 5"/>
          <p:cNvSpPr txBox="1"/>
          <p:nvPr/>
        </p:nvSpPr>
        <p:spPr>
          <a:xfrm>
            <a:off x="228600" y="1006461"/>
            <a:ext cx="8686800" cy="5760720"/>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I should probably clarify my several slams of the terms “symbolism” &amp; “symbol.” The crux of the matter is that these are terms from the (old-school) New Critics, who thought the </a:t>
            </a:r>
            <a:r>
              <a:rPr lang="en-US" sz="2800" i="1" dirty="0" smtClean="0">
                <a:solidFill>
                  <a:schemeClr val="bg1"/>
                </a:solidFill>
                <a:latin typeface="Chalkboard"/>
                <a:cs typeface="Chalkboard"/>
              </a:rPr>
              <a:t>symbol</a:t>
            </a:r>
            <a:r>
              <a:rPr lang="en-US" sz="2800" dirty="0" smtClean="0">
                <a:solidFill>
                  <a:schemeClr val="bg1"/>
                </a:solidFill>
                <a:latin typeface="Chalkboard"/>
                <a:cs typeface="Chalkboard"/>
              </a:rPr>
              <a:t> was a special, “deeper” figure of speech, in some different “mystical” realm (as it were) from the common metaphor. Then structural linguistics came along, which (more “scientifically”) determined that, no, a metaphor is a metaphor (or, to use their usual term), a </a:t>
            </a:r>
            <a:r>
              <a:rPr lang="en-US" sz="2800" b="1" dirty="0" smtClean="0">
                <a:solidFill>
                  <a:schemeClr val="bg1"/>
                </a:solidFill>
                <a:latin typeface="Chalkboard"/>
                <a:cs typeface="Chalkboard"/>
              </a:rPr>
              <a:t>trope</a:t>
            </a:r>
            <a:r>
              <a:rPr lang="en-US" sz="2800" dirty="0" smtClean="0">
                <a:solidFill>
                  <a:schemeClr val="bg1"/>
                </a:solidFill>
                <a:latin typeface="Chalkboard"/>
                <a:cs typeface="Chalkboard"/>
              </a:rPr>
              <a:t> is a trope—no matter how “deep” &amp; important to a story it seems to be. In sum, in today’s critical parlance, the terminology of structuralism has won the day over New Criticism.</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211471799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pPr>
              <a:lnSpc>
                <a:spcPts val="3260"/>
              </a:lnSpc>
            </a:pPr>
            <a:endParaRPr lang="en-US" sz="2800" dirty="0" smtClean="0">
              <a:solidFill>
                <a:schemeClr val="bg1"/>
              </a:solidFill>
              <a:latin typeface="Chalkboard"/>
              <a:cs typeface="Chalkboard"/>
            </a:endParaRPr>
          </a:p>
          <a:p>
            <a:pPr>
              <a:lnSpc>
                <a:spcPts val="3260"/>
              </a:lnSpc>
            </a:pPr>
            <a:r>
              <a:rPr lang="en-US" sz="2800" dirty="0" smtClean="0">
                <a:solidFill>
                  <a:schemeClr val="bg1"/>
                </a:solidFill>
                <a:latin typeface="Chalkboard"/>
                <a:cs typeface="Chalkboard"/>
              </a:rPr>
              <a:t>	In fact, I would encourage those of you who are inveterate symbol-hunters to shift your enthusiasm to the textual pursuit of </a:t>
            </a:r>
            <a:r>
              <a:rPr lang="en-US" sz="2800" b="1" dirty="0" smtClean="0">
                <a:solidFill>
                  <a:schemeClr val="bg1"/>
                </a:solidFill>
                <a:latin typeface="Chalkboard"/>
                <a:cs typeface="Chalkboard"/>
              </a:rPr>
              <a:t>binaries</a:t>
            </a:r>
            <a:r>
              <a:rPr lang="en-US" sz="2800" dirty="0" smtClean="0">
                <a:solidFill>
                  <a:schemeClr val="bg1"/>
                </a:solidFill>
                <a:latin typeface="Chalkboard"/>
                <a:cs typeface="Chalkboard"/>
              </a:rPr>
              <a:t>. As you may have garnered even from my brief survey of critical approaches, identifying binaries is not only a central structuralist strategy, but it can also be used in deriving the “paradoxes” &amp; “oppositions” of New Critical formalism, and it is also the usual first step of deconstruction. Moreover, ALL the more recent “political</a:t>
            </a:r>
            <a:r>
              <a:rPr lang="en-US" sz="2800" smtClean="0">
                <a:solidFill>
                  <a:schemeClr val="bg1"/>
                </a:solidFill>
                <a:latin typeface="Chalkboard"/>
                <a:cs typeface="Chalkboard"/>
              </a:rPr>
              <a:t>” critical </a:t>
            </a:r>
            <a:r>
              <a:rPr lang="en-US" sz="2800" dirty="0" smtClean="0">
                <a:solidFill>
                  <a:schemeClr val="bg1"/>
                </a:solidFill>
                <a:latin typeface="Chalkboard"/>
                <a:cs typeface="Chalkboard"/>
              </a:rPr>
              <a:t>theories are based upon one or two central binaries (e.g., rich/poor, male/female, coercion/subversion, colonizer/colonized, white/non-white, humankind/”nature”).</a:t>
            </a:r>
          </a:p>
          <a:p>
            <a:endParaRPr lang="en-US" sz="2800" dirty="0" smtClean="0">
              <a:solidFill>
                <a:schemeClr val="bg1"/>
              </a:solidFill>
              <a:latin typeface="Chalkboard"/>
              <a:cs typeface="Chalkboard"/>
            </a:endParaRPr>
          </a:p>
          <a:p>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25275056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1873518">
            <a:off x="2743200" y="4707033"/>
            <a:ext cx="6550825" cy="598075"/>
          </a:xfrm>
        </p:spPr>
        <p:txBody>
          <a:bodyPr/>
          <a:lstStyle/>
          <a:p>
            <a:r>
              <a:rPr lang="en-US" sz="4800" i="1" dirty="0" smtClean="0">
                <a:solidFill>
                  <a:schemeClr val="bg1"/>
                </a:solidFill>
                <a:latin typeface="Chalkboard"/>
                <a:cs typeface="Chalkboard"/>
              </a:rPr>
              <a:t>THE END</a:t>
            </a:r>
          </a:p>
        </p:txBody>
      </p:sp>
      <p:sp>
        <p:nvSpPr>
          <p:cNvPr id="2" name="Title 1"/>
          <p:cNvSpPr>
            <a:spLocks noGrp="1"/>
          </p:cNvSpPr>
          <p:nvPr>
            <p:ph type="ctrTitle"/>
          </p:nvPr>
        </p:nvSpPr>
        <p:spPr>
          <a:xfrm>
            <a:off x="457200" y="94067"/>
            <a:ext cx="8305800" cy="3320866"/>
          </a:xfrm>
        </p:spPr>
        <p:txBody>
          <a:bodyPr>
            <a:prstTxWarp prst="textWave1">
              <a:avLst/>
            </a:prstTxWarp>
          </a:bodyPr>
          <a:lstStyle/>
          <a:p>
            <a:r>
              <a:rPr lang="en-US" sz="5400" dirty="0" smtClean="0">
                <a:solidFill>
                  <a:schemeClr val="accent2"/>
                </a:solidFill>
                <a:latin typeface="Marker Felt"/>
                <a:cs typeface="Marker Felt"/>
              </a:rPr>
              <a:t>The Art</a:t>
            </a:r>
            <a:br>
              <a:rPr lang="en-US" sz="5400" dirty="0" smtClean="0">
                <a:solidFill>
                  <a:schemeClr val="accent2"/>
                </a:solidFill>
                <a:latin typeface="Marker Felt"/>
                <a:cs typeface="Marker Felt"/>
              </a:rPr>
            </a:br>
            <a:r>
              <a:rPr lang="en-US" sz="5400" dirty="0" smtClean="0">
                <a:solidFill>
                  <a:schemeClr val="accent2"/>
                </a:solidFill>
                <a:latin typeface="Marker Felt"/>
                <a:cs typeface="Marker Felt"/>
              </a:rPr>
              <a:t>(&amp; Times)</a:t>
            </a:r>
            <a:br>
              <a:rPr lang="en-US" sz="5400" dirty="0" smtClean="0">
                <a:solidFill>
                  <a:schemeClr val="accent2"/>
                </a:solidFill>
                <a:latin typeface="Marker Felt"/>
                <a:cs typeface="Marker Felt"/>
              </a:rPr>
            </a:br>
            <a:r>
              <a:rPr lang="en-US" sz="5400" dirty="0" smtClean="0">
                <a:solidFill>
                  <a:schemeClr val="accent2"/>
                </a:solidFill>
                <a:latin typeface="Marker Felt"/>
                <a:cs typeface="Marker Felt"/>
              </a:rPr>
              <a:t>of the Short </a:t>
            </a:r>
            <a:r>
              <a:rPr lang="en-US" sz="5400" dirty="0">
                <a:solidFill>
                  <a:schemeClr val="accent2"/>
                </a:solidFill>
                <a:latin typeface="Marker Felt"/>
                <a:cs typeface="Marker Felt"/>
              </a:rPr>
              <a:t>S</a:t>
            </a:r>
            <a:r>
              <a:rPr lang="en-US" sz="5400" dirty="0" smtClean="0">
                <a:solidFill>
                  <a:schemeClr val="accent2"/>
                </a:solidFill>
                <a:latin typeface="Marker Felt"/>
                <a:cs typeface="Marker Felt"/>
              </a:rPr>
              <a:t>tory</a:t>
            </a:r>
            <a:endParaRPr lang="en-US" sz="5400" dirty="0">
              <a:solidFill>
                <a:schemeClr val="accent2"/>
              </a:solidFill>
              <a:latin typeface="Marker Felt"/>
              <a:cs typeface="Marker Felt"/>
            </a:endParaRPr>
          </a:p>
        </p:txBody>
      </p:sp>
    </p:spTree>
    <p:extLst>
      <p:ext uri="{BB962C8B-B14F-4D97-AF65-F5344CB8AC3E}">
        <p14:creationId xmlns:p14="http://schemas.microsoft.com/office/powerpoint/2010/main" val="38379406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8518"/>
            <a:ext cx="8686800" cy="914400"/>
          </a:xfrm>
          <a:prstGeom prst="rect">
            <a:avLst/>
          </a:prstGeom>
          <a:solidFill>
            <a:schemeClr val="accent2">
              <a:alpha val="75000"/>
            </a:schemeClr>
          </a:solidFill>
          <a:effectLst>
            <a:outerShdw blurRad="50800" dist="38100" dir="2700000" algn="tl" rotWithShape="0">
              <a:schemeClr val="tx2">
                <a:alpha val="43000"/>
              </a:schemeClr>
            </a:outerShdw>
          </a:effectLst>
        </p:spPr>
        <p:txBody>
          <a:bodyPr wrap="square" rtlCol="0" anchor="t">
            <a:noAutofit/>
          </a:bodyPr>
          <a:lstStyle/>
          <a:p>
            <a:pPr algn="ctr"/>
            <a:r>
              <a:rPr lang="en-US" sz="4800" dirty="0" smtClean="0">
                <a:solidFill>
                  <a:schemeClr val="bg1"/>
                </a:solidFill>
                <a:latin typeface="Marker Felt"/>
                <a:cs typeface="Marker Felt"/>
              </a:rPr>
              <a:t>    Some Crucial Terminology </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endParaRPr lang="en-US" dirty="0">
              <a:noFill/>
              <a:latin typeface="Bertram LET"/>
              <a:cs typeface="Bertram LET"/>
            </a:endParaRPr>
          </a:p>
        </p:txBody>
      </p:sp>
      <p:sp>
        <p:nvSpPr>
          <p:cNvPr id="6" name="TextBox 5"/>
          <p:cNvSpPr txBox="1"/>
          <p:nvPr/>
        </p:nvSpPr>
        <p:spPr>
          <a:xfrm>
            <a:off x="228600" y="1006461"/>
            <a:ext cx="8686800" cy="5760720"/>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endParaRPr lang="en-US" sz="2500" dirty="0" smtClean="0">
              <a:solidFill>
                <a:schemeClr val="bg1"/>
              </a:solidFill>
              <a:latin typeface="Chalkboard"/>
              <a:cs typeface="Chalkboard"/>
            </a:endParaRPr>
          </a:p>
          <a:p>
            <a:r>
              <a:rPr lang="en-US" sz="2800" dirty="0" smtClean="0">
                <a:solidFill>
                  <a:schemeClr val="bg1"/>
                </a:solidFill>
                <a:latin typeface="Chalkboard"/>
                <a:cs typeface="Chalkboard"/>
              </a:rPr>
              <a:t>• </a:t>
            </a:r>
            <a:r>
              <a:rPr lang="en-US" sz="2800" b="1" dirty="0" smtClean="0">
                <a:solidFill>
                  <a:srgbClr val="FF0000"/>
                </a:solidFill>
                <a:latin typeface="Chalkboard"/>
                <a:cs typeface="Chalkboard"/>
              </a:rPr>
              <a:t>UNIFIED EFFECT</a:t>
            </a:r>
            <a:r>
              <a:rPr lang="en-US" sz="2800" dirty="0" smtClean="0">
                <a:solidFill>
                  <a:schemeClr val="bg1"/>
                </a:solidFill>
                <a:latin typeface="Chalkboard"/>
                <a:cs typeface="Chalkboard"/>
              </a:rPr>
              <a:t>: Edgar Allan Poe’s famous term for his aesthetic tenet that every word, image, sentence, et al. in a story should be “doing something,” working towards making the text’s plot, characters, &amp; style an “</a:t>
            </a:r>
            <a:r>
              <a:rPr lang="en-US" sz="2800" b="1" dirty="0" smtClean="0">
                <a:solidFill>
                  <a:schemeClr val="bg1"/>
                </a:solidFill>
                <a:latin typeface="Chalkboard"/>
                <a:cs typeface="Chalkboard"/>
              </a:rPr>
              <a:t>organic whole</a:t>
            </a:r>
            <a:r>
              <a:rPr lang="en-US" sz="2800" dirty="0" smtClean="0">
                <a:solidFill>
                  <a:schemeClr val="bg1"/>
                </a:solidFill>
                <a:latin typeface="Chalkboard"/>
                <a:cs typeface="Chalkboard"/>
              </a:rPr>
              <a:t>” (G&amp;G 5, 725). </a:t>
            </a:r>
          </a:p>
          <a:p>
            <a:endParaRPr lang="en-US" sz="2800" dirty="0">
              <a:solidFill>
                <a:schemeClr val="bg1"/>
              </a:solidFill>
              <a:latin typeface="Chalkboard"/>
              <a:cs typeface="Chalkboard"/>
            </a:endParaRPr>
          </a:p>
          <a:p>
            <a:r>
              <a:rPr lang="en-US" sz="2800" dirty="0">
                <a:solidFill>
                  <a:schemeClr val="bg1"/>
                </a:solidFill>
                <a:latin typeface="Chalkboard"/>
                <a:cs typeface="Chalkboard"/>
              </a:rPr>
              <a:t>	</a:t>
            </a:r>
            <a:r>
              <a:rPr lang="en-US" sz="2800" dirty="0" smtClean="0">
                <a:solidFill>
                  <a:schemeClr val="bg1"/>
                </a:solidFill>
                <a:latin typeface="Chalkboard"/>
                <a:cs typeface="Chalkboard"/>
              </a:rPr>
              <a:t>By the way, organic metaphors played a major role in Poe’s own Romantic age; and this “organic whole” idea then became an important principle of 20</a:t>
            </a:r>
            <a:r>
              <a:rPr lang="en-US" sz="2800" baseline="30000" dirty="0" smtClean="0">
                <a:solidFill>
                  <a:schemeClr val="bg1"/>
                </a:solidFill>
                <a:latin typeface="Chalkboard"/>
                <a:cs typeface="Chalkboard"/>
              </a:rPr>
              <a:t>th</a:t>
            </a:r>
            <a:r>
              <a:rPr lang="en-US" sz="2800" dirty="0" smtClean="0">
                <a:solidFill>
                  <a:schemeClr val="bg1"/>
                </a:solidFill>
                <a:latin typeface="Chalkboard"/>
                <a:cs typeface="Chalkboard"/>
              </a:rPr>
              <a:t> c. formalism—that is, the New Criticism.</a:t>
            </a:r>
          </a:p>
          <a:p>
            <a:endParaRPr lang="en-US" sz="2500" dirty="0">
              <a:solidFill>
                <a:schemeClr val="bg1"/>
              </a:solidFill>
              <a:latin typeface="Chalkboard"/>
              <a:cs typeface="Chalkboard"/>
            </a:endParaRPr>
          </a:p>
        </p:txBody>
      </p:sp>
      <p:pic>
        <p:nvPicPr>
          <p:cNvPr id="2" name="Picture 1" descr="JoyceJ.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 y="91440"/>
            <a:ext cx="914400" cy="914400"/>
          </a:xfrm>
          <a:prstGeom prst="rect">
            <a:avLst/>
          </a:prstGeom>
        </p:spPr>
      </p:pic>
    </p:spTree>
    <p:extLst>
      <p:ext uri="{BB962C8B-B14F-4D97-AF65-F5344CB8AC3E}">
        <p14:creationId xmlns:p14="http://schemas.microsoft.com/office/powerpoint/2010/main" val="331604791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b="1" dirty="0">
                <a:solidFill>
                  <a:srgbClr val="FF0000"/>
                </a:solidFill>
                <a:latin typeface="Chalkboard"/>
                <a:cs typeface="Chalkboard"/>
              </a:rPr>
              <a:t>EPIPHANY</a:t>
            </a:r>
            <a:r>
              <a:rPr lang="en-US" sz="2800" dirty="0">
                <a:solidFill>
                  <a:schemeClr val="bg1"/>
                </a:solidFill>
                <a:latin typeface="Chalkboard"/>
                <a:cs typeface="Chalkboard"/>
              </a:rPr>
              <a:t>: James Joyce’s famous term for the </a:t>
            </a:r>
            <a:r>
              <a:rPr lang="en-US" sz="2800" dirty="0" smtClean="0">
                <a:solidFill>
                  <a:schemeClr val="bg1"/>
                </a:solidFill>
                <a:latin typeface="Chalkboard"/>
                <a:cs typeface="Chalkboard"/>
              </a:rPr>
              <a:t>main </a:t>
            </a:r>
            <a:r>
              <a:rPr lang="en-US" sz="2800" dirty="0">
                <a:solidFill>
                  <a:schemeClr val="bg1"/>
                </a:solidFill>
                <a:latin typeface="Chalkboard"/>
                <a:cs typeface="Chalkboard"/>
              </a:rPr>
              <a:t>character’s sudden </a:t>
            </a:r>
            <a:r>
              <a:rPr lang="en-US" sz="2800" dirty="0" smtClean="0">
                <a:solidFill>
                  <a:schemeClr val="bg1"/>
                </a:solidFill>
                <a:latin typeface="Chalkboard"/>
                <a:cs typeface="Chalkboard"/>
              </a:rPr>
              <a:t>moment of (self-)realization</a:t>
            </a:r>
            <a:r>
              <a:rPr lang="en-US" sz="2800" dirty="0">
                <a:solidFill>
                  <a:schemeClr val="bg1"/>
                </a:solidFill>
                <a:latin typeface="Chalkboard"/>
                <a:cs typeface="Chalkboard"/>
              </a:rPr>
              <a:t>, a spark of illumination, often towards the story’s end (G&amp;G 5-6, 464). Indeed, in many of the stories of Joyce’s </a:t>
            </a:r>
            <a:r>
              <a:rPr lang="en-US" sz="2800" i="1" dirty="0">
                <a:solidFill>
                  <a:schemeClr val="bg1"/>
                </a:solidFill>
                <a:latin typeface="Chalkboard"/>
                <a:cs typeface="Chalkboard"/>
              </a:rPr>
              <a:t>Dubliners</a:t>
            </a:r>
            <a:r>
              <a:rPr lang="en-US" sz="2800" dirty="0">
                <a:solidFill>
                  <a:schemeClr val="bg1"/>
                </a:solidFill>
                <a:latin typeface="Chalkboard"/>
                <a:cs typeface="Chalkboard"/>
              </a:rPr>
              <a:t>, this often almost imperceptible character change serves as </a:t>
            </a:r>
            <a:r>
              <a:rPr lang="en-US" sz="2800" dirty="0" smtClean="0">
                <a:solidFill>
                  <a:schemeClr val="bg1"/>
                </a:solidFill>
                <a:latin typeface="Chalkboard"/>
                <a:cs typeface="Chalkboard"/>
              </a:rPr>
              <a:t>the </a:t>
            </a:r>
            <a:r>
              <a:rPr lang="en-US" sz="2800" dirty="0">
                <a:solidFill>
                  <a:schemeClr val="bg1"/>
                </a:solidFill>
                <a:latin typeface="Chalkboard"/>
                <a:cs typeface="Chalkboard"/>
              </a:rPr>
              <a:t>story’s </a:t>
            </a:r>
            <a:r>
              <a:rPr lang="en-US" sz="2800" dirty="0" smtClean="0">
                <a:solidFill>
                  <a:schemeClr val="bg1"/>
                </a:solidFill>
                <a:latin typeface="Chalkboard"/>
                <a:cs typeface="Chalkboard"/>
              </a:rPr>
              <a:t>entire DÉNOUEMENT (plot resolution)—</a:t>
            </a:r>
            <a:r>
              <a:rPr lang="en-US" sz="2800" dirty="0">
                <a:solidFill>
                  <a:schemeClr val="bg1"/>
                </a:solidFill>
                <a:latin typeface="Chalkboard"/>
                <a:cs typeface="Chalkboard"/>
              </a:rPr>
              <a:t>leaving the less careful reader to wonder, “Huh? </a:t>
            </a:r>
            <a:r>
              <a:rPr lang="en-US" sz="2800" dirty="0" smtClean="0">
                <a:solidFill>
                  <a:schemeClr val="bg1"/>
                </a:solidFill>
                <a:latin typeface="Chalkboard"/>
                <a:cs typeface="Chalkboard"/>
              </a:rPr>
              <a:t>What the </a:t>
            </a:r>
            <a:r>
              <a:rPr lang="en-US" sz="2800" dirty="0">
                <a:solidFill>
                  <a:schemeClr val="bg1"/>
                </a:solidFill>
                <a:latin typeface="Chalkboard"/>
                <a:cs typeface="Chalkboard"/>
              </a:rPr>
              <a:t>hell happened here?!</a:t>
            </a:r>
            <a:r>
              <a:rPr lang="en-US" sz="2800" dirty="0" smtClean="0">
                <a:solidFill>
                  <a:schemeClr val="bg1"/>
                </a:solidFill>
                <a:latin typeface="Chalkboard"/>
                <a:cs typeface="Chalkboard"/>
              </a:rPr>
              <a:t>”</a:t>
            </a:r>
          </a:p>
          <a:p>
            <a:endParaRPr lang="en-US" sz="2800" dirty="0" smtClean="0">
              <a:solidFill>
                <a:schemeClr val="bg1"/>
              </a:solidFill>
              <a:latin typeface="Chalkboard"/>
              <a:cs typeface="Chalkboard"/>
            </a:endParaRPr>
          </a:p>
          <a:p>
            <a:r>
              <a:rPr lang="en-US" sz="2800" dirty="0">
                <a:solidFill>
                  <a:schemeClr val="bg1"/>
                </a:solidFill>
                <a:latin typeface="Chalkboard"/>
                <a:cs typeface="Chalkboard"/>
              </a:rPr>
              <a:t>	</a:t>
            </a:r>
            <a:r>
              <a:rPr lang="en-US" sz="2800" dirty="0" smtClean="0">
                <a:solidFill>
                  <a:schemeClr val="bg1"/>
                </a:solidFill>
                <a:latin typeface="Chalkboard"/>
                <a:cs typeface="Chalkboard"/>
              </a:rPr>
              <a:t>More generally speaking, that the main character undergoes a CHANGE, often via a concluding moment of self-recognition, has been a hallmark of the short story, especially during the Modernist period.</a:t>
            </a:r>
            <a:endParaRPr lang="en-US" sz="2800" dirty="0">
              <a:solidFill>
                <a:schemeClr val="bg1"/>
              </a:solidFill>
              <a:latin typeface="Chalkboard"/>
              <a:cs typeface="Chalkboard"/>
            </a:endParaRPr>
          </a:p>
        </p:txBody>
      </p:sp>
    </p:spTree>
    <p:extLst>
      <p:ext uri="{BB962C8B-B14F-4D97-AF65-F5344CB8AC3E}">
        <p14:creationId xmlns:p14="http://schemas.microsoft.com/office/powerpoint/2010/main" val="1630709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68518"/>
            <a:ext cx="8686800" cy="914400"/>
          </a:xfrm>
          <a:prstGeom prst="rect">
            <a:avLst/>
          </a:prstGeom>
          <a:solidFill>
            <a:schemeClr val="accent2">
              <a:alpha val="75000"/>
            </a:schemeClr>
          </a:solidFill>
          <a:effectLst>
            <a:outerShdw blurRad="50800" dist="38100" dir="2700000" algn="tl" rotWithShape="0">
              <a:schemeClr val="tx2">
                <a:alpha val="43000"/>
              </a:schemeClr>
            </a:outerShdw>
          </a:effectLst>
        </p:spPr>
        <p:txBody>
          <a:bodyPr wrap="square" rtlCol="0" anchor="t">
            <a:noAutofit/>
          </a:bodyPr>
          <a:lstStyle/>
          <a:p>
            <a:pPr algn="ctr"/>
            <a:r>
              <a:rPr lang="en-US" sz="4800" dirty="0" smtClean="0">
                <a:solidFill>
                  <a:schemeClr val="bg1"/>
                </a:solidFill>
                <a:latin typeface="Marker Felt"/>
                <a:cs typeface="Marker Felt"/>
              </a:rPr>
              <a:t>FORMALIST ELEMENTS</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r>
              <a:rPr lang="en-US" dirty="0" smtClean="0">
                <a:noFill/>
                <a:latin typeface="Bertram LET"/>
                <a:cs typeface="Bertram LET"/>
              </a:rPr>
              <a:t>X</a:t>
            </a:r>
          </a:p>
          <a:p>
            <a:pPr algn="ctr"/>
            <a:endParaRPr lang="en-US" dirty="0">
              <a:noFill/>
              <a:latin typeface="Bertram LET"/>
              <a:cs typeface="Bertram LET"/>
            </a:endParaRPr>
          </a:p>
        </p:txBody>
      </p:sp>
      <p:sp>
        <p:nvSpPr>
          <p:cNvPr id="6" name="TextBox 5"/>
          <p:cNvSpPr txBox="1"/>
          <p:nvPr/>
        </p:nvSpPr>
        <p:spPr>
          <a:xfrm>
            <a:off x="228600" y="1006461"/>
            <a:ext cx="8686800" cy="5760720"/>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PLOT </a:t>
            </a:r>
            <a:r>
              <a:rPr lang="en-US" sz="2800" dirty="0" smtClean="0">
                <a:solidFill>
                  <a:schemeClr val="bg1"/>
                </a:solidFill>
                <a:latin typeface="Chalkboard"/>
                <a:cs typeface="Chalkboard"/>
              </a:rPr>
              <a:t>(</a:t>
            </a:r>
            <a:r>
              <a:rPr lang="en-US" sz="2800" dirty="0">
                <a:solidFill>
                  <a:schemeClr val="bg1"/>
                </a:solidFill>
                <a:latin typeface="Chalkboard"/>
                <a:cs typeface="Chalkboard"/>
              </a:rPr>
              <a:t>G&amp;G 849-854</a:t>
            </a:r>
            <a:r>
              <a:rPr lang="en-US" sz="2800" dirty="0" smtClean="0">
                <a:solidFill>
                  <a:schemeClr val="bg1"/>
                </a:solidFill>
                <a:latin typeface="Chalkboard"/>
                <a:cs typeface="Chalkboard"/>
              </a:rPr>
              <a:t>)—the chronological arrangement of a story’s events, classically diagrammed as </a:t>
            </a:r>
          </a:p>
          <a:p>
            <a:endParaRPr lang="en-US" sz="2800" dirty="0">
              <a:solidFill>
                <a:schemeClr val="bg1"/>
              </a:solidFill>
              <a:latin typeface="Chalkboard"/>
              <a:cs typeface="Chalkboard"/>
            </a:endParaRPr>
          </a:p>
          <a:p>
            <a:pPr marL="914400" indent="-457200">
              <a:buClr>
                <a:srgbClr val="FF0000"/>
              </a:buClr>
              <a:buFont typeface="Courier New"/>
              <a:buChar char="o"/>
            </a:pPr>
            <a:endParaRPr lang="en-US" sz="2800" dirty="0" smtClean="0">
              <a:solidFill>
                <a:schemeClr val="bg1"/>
              </a:solidFill>
              <a:latin typeface="Chalkboard"/>
              <a:cs typeface="Chalkboard"/>
            </a:endParaRPr>
          </a:p>
          <a:p>
            <a:pPr marL="914400" indent="-457200">
              <a:buClr>
                <a:srgbClr val="FF0000"/>
              </a:buClr>
              <a:buFont typeface="Courier New"/>
              <a:buChar char="o"/>
            </a:pPr>
            <a:endParaRPr lang="en-US" sz="2800" b="1" dirty="0" smtClean="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rising action </a:t>
            </a:r>
            <a:r>
              <a:rPr lang="en-US" sz="2800" dirty="0" smtClean="0">
                <a:solidFill>
                  <a:schemeClr val="bg1"/>
                </a:solidFill>
                <a:latin typeface="Chalkboard"/>
                <a:cs typeface="Chalkboard"/>
              </a:rPr>
              <a:t>(development, exposition)</a:t>
            </a:r>
          </a:p>
          <a:p>
            <a:pPr marL="914400" indent="-457200">
              <a:buClr>
                <a:srgbClr val="FF0000"/>
              </a:buClr>
              <a:buFont typeface="Courier New"/>
              <a:buChar char="o"/>
            </a:pPr>
            <a:endParaRPr lang="en-US" sz="2800" dirty="0" smtClean="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climax</a:t>
            </a:r>
            <a:r>
              <a:rPr lang="en-US" sz="2800" dirty="0" smtClean="0">
                <a:solidFill>
                  <a:schemeClr val="bg1"/>
                </a:solidFill>
                <a:latin typeface="Chalkboard"/>
                <a:cs typeface="Chalkboard"/>
              </a:rPr>
              <a:t> (crisis, point of greatest tension)</a:t>
            </a:r>
          </a:p>
          <a:p>
            <a:pPr marL="914400" indent="-457200">
              <a:buClr>
                <a:srgbClr val="FF0000"/>
              </a:buClr>
              <a:buFont typeface="Courier New"/>
              <a:buChar char="o"/>
            </a:pPr>
            <a:endParaRPr lang="en-US" sz="2800" dirty="0" smtClean="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dénouement</a:t>
            </a:r>
            <a:r>
              <a:rPr lang="en-US" sz="2800" dirty="0" smtClean="0">
                <a:solidFill>
                  <a:schemeClr val="bg1"/>
                </a:solidFill>
                <a:latin typeface="Chalkboard"/>
                <a:cs typeface="Chalkboard"/>
              </a:rPr>
              <a:t> (resolution)</a:t>
            </a:r>
          </a:p>
          <a:p>
            <a:pPr marL="914400" indent="-457200">
              <a:buClr>
                <a:srgbClr val="FF0000"/>
              </a:buClr>
              <a:buFont typeface="Courier New"/>
              <a:buChar char="o"/>
            </a:pPr>
            <a:endParaRPr lang="en-US" sz="2800" dirty="0" smtClean="0">
              <a:solidFill>
                <a:schemeClr val="bg1"/>
              </a:solidFill>
              <a:latin typeface="Chalkboard"/>
              <a:cs typeface="Chalkboard"/>
            </a:endParaRPr>
          </a:p>
          <a:p>
            <a:endParaRPr lang="en-US" sz="2500" dirty="0">
              <a:solidFill>
                <a:schemeClr val="bg1"/>
              </a:solidFill>
              <a:latin typeface="Chalkboard"/>
              <a:cs typeface="Chalkboard"/>
            </a:endParaRPr>
          </a:p>
        </p:txBody>
      </p:sp>
      <p:pic>
        <p:nvPicPr>
          <p:cNvPr id="2" name="Picture 1" descr="ChekhovA cop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32" y="91440"/>
            <a:ext cx="914400" cy="914400"/>
          </a:xfrm>
          <a:prstGeom prst="rect">
            <a:avLst/>
          </a:prstGeom>
        </p:spPr>
      </p:pic>
      <p:pic>
        <p:nvPicPr>
          <p:cNvPr id="4" name="Picture 3" descr="fictio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3733" y="1883378"/>
            <a:ext cx="2810519" cy="1371600"/>
          </a:xfrm>
          <a:prstGeom prst="rect">
            <a:avLst/>
          </a:prstGeom>
        </p:spPr>
      </p:pic>
    </p:spTree>
    <p:extLst>
      <p:ext uri="{BB962C8B-B14F-4D97-AF65-F5344CB8AC3E}">
        <p14:creationId xmlns:p14="http://schemas.microsoft.com/office/powerpoint/2010/main" val="408391359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a:solidFill>
                  <a:schemeClr val="bg1"/>
                </a:solidFill>
                <a:latin typeface="Chalkboard"/>
                <a:cs typeface="Chalkboard"/>
              </a:rPr>
              <a:t>—Note that some modern—and many postmodern—short stories have no dénouement (or climax) to speak of (that is, they are “</a:t>
            </a:r>
            <a:r>
              <a:rPr lang="en-US" sz="2800" b="1" dirty="0">
                <a:solidFill>
                  <a:schemeClr val="bg1"/>
                </a:solidFill>
                <a:latin typeface="Chalkboard"/>
                <a:cs typeface="Chalkboard"/>
              </a:rPr>
              <a:t>open-ended</a:t>
            </a:r>
            <a:r>
              <a:rPr lang="en-US" sz="2800" dirty="0">
                <a:solidFill>
                  <a:schemeClr val="bg1"/>
                </a:solidFill>
                <a:latin typeface="Chalkboard"/>
                <a:cs typeface="Chalkboard"/>
              </a:rPr>
              <a:t>”). Indeed, as G&amp;G put it, some stories have "no real plot or chronology" (851).</a:t>
            </a:r>
          </a:p>
          <a:p>
            <a:endParaRPr lang="en-US" sz="2800" dirty="0" smtClean="0">
              <a:solidFill>
                <a:schemeClr val="bg1"/>
              </a:solidFill>
              <a:latin typeface="Chalkboard"/>
              <a:cs typeface="Chalkboard"/>
            </a:endParaRPr>
          </a:p>
          <a:p>
            <a:r>
              <a:rPr lang="en-US" sz="2800" dirty="0" smtClean="0">
                <a:solidFill>
                  <a:schemeClr val="bg1"/>
                </a:solidFill>
                <a:latin typeface="Chalkboard"/>
                <a:cs typeface="Chalkboard"/>
              </a:rPr>
              <a:t>• Other common PLOT terms:</a:t>
            </a:r>
            <a:endParaRPr lang="en-US" sz="2800" b="1" dirty="0" smtClean="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flashback</a:t>
            </a:r>
          </a:p>
          <a:p>
            <a:pPr marL="457200">
              <a:buClr>
                <a:srgbClr val="FF0000"/>
              </a:buClr>
            </a:pPr>
            <a:endParaRPr lang="en-US" sz="2800" b="1" dirty="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foreshadowing</a:t>
            </a:r>
          </a:p>
          <a:p>
            <a:pPr marL="457200">
              <a:buClr>
                <a:srgbClr val="FF0000"/>
              </a:buClr>
            </a:pPr>
            <a:endParaRPr lang="en-US" sz="2800" b="1" dirty="0">
              <a:solidFill>
                <a:schemeClr val="bg1"/>
              </a:solidFill>
              <a:latin typeface="Chalkboard"/>
              <a:cs typeface="Chalkboard"/>
            </a:endParaRPr>
          </a:p>
          <a:p>
            <a:pPr marL="914400" indent="-457200">
              <a:buClr>
                <a:srgbClr val="FF0000"/>
              </a:buClr>
              <a:buFont typeface="Courier New"/>
              <a:buChar char="o"/>
            </a:pPr>
            <a:r>
              <a:rPr lang="en-US" sz="2800" b="1" dirty="0" smtClean="0">
                <a:solidFill>
                  <a:schemeClr val="bg1"/>
                </a:solidFill>
                <a:latin typeface="Chalkboard"/>
                <a:cs typeface="Chalkboard"/>
              </a:rPr>
              <a:t>scene (episode) vs. narrative summary</a:t>
            </a:r>
          </a:p>
          <a:p>
            <a:pPr marL="457200">
              <a:buClr>
                <a:srgbClr val="FF0000"/>
              </a:buClr>
            </a:pPr>
            <a:endParaRPr lang="en-US" sz="2800" b="1" dirty="0" smtClean="0">
              <a:solidFill>
                <a:schemeClr val="bg1"/>
              </a:solidFill>
              <a:latin typeface="Chalkboard"/>
              <a:cs typeface="Chalkboard"/>
            </a:endParaRPr>
          </a:p>
          <a:p>
            <a:pPr marL="914400" indent="-457200">
              <a:buClr>
                <a:srgbClr val="FF0000"/>
              </a:buClr>
              <a:buFont typeface="Courier New"/>
              <a:buChar char="o"/>
            </a:pPr>
            <a:r>
              <a:rPr lang="en-US" sz="2800" b="1" smtClean="0">
                <a:solidFill>
                  <a:schemeClr val="bg1"/>
                </a:solidFill>
                <a:latin typeface="Chalkboard"/>
                <a:cs typeface="Chalkboard"/>
              </a:rPr>
              <a:t>O. Henry </a:t>
            </a:r>
            <a:r>
              <a:rPr lang="en-US" sz="2800" b="1" dirty="0" smtClean="0">
                <a:solidFill>
                  <a:schemeClr val="bg1"/>
                </a:solidFill>
                <a:latin typeface="Chalkboard"/>
                <a:cs typeface="Chalkboard"/>
              </a:rPr>
              <a:t>ending</a:t>
            </a:r>
            <a:endParaRPr lang="en-US" sz="2800" b="1" dirty="0">
              <a:solidFill>
                <a:schemeClr val="bg1"/>
              </a:solidFill>
              <a:latin typeface="Chalkboard"/>
              <a:cs typeface="Chalkboard"/>
            </a:endParaRPr>
          </a:p>
        </p:txBody>
      </p:sp>
    </p:spTree>
    <p:extLst>
      <p:ext uri="{BB962C8B-B14F-4D97-AF65-F5344CB8AC3E}">
        <p14:creationId xmlns:p14="http://schemas.microsoft.com/office/powerpoint/2010/main" val="3977873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4066"/>
            <a:ext cx="8686800" cy="6673115"/>
          </a:xfrm>
          <a:prstGeom prst="rect">
            <a:avLst/>
          </a:prstGeom>
          <a:solidFill>
            <a:schemeClr val="tx2"/>
          </a:solidFill>
          <a:effectLst>
            <a:outerShdw blurRad="50800" dist="38100" dir="2700000" algn="tl" rotWithShape="0">
              <a:schemeClr val="accent2">
                <a:alpha val="43000"/>
              </a:schemeClr>
            </a:outerShdw>
          </a:effectLst>
        </p:spPr>
        <p:txBody>
          <a:bodyPr wrap="square" rtlCol="0">
            <a:noAutofit/>
          </a:bodyPr>
          <a:lstStyle/>
          <a:p>
            <a:r>
              <a:rPr lang="en-US" sz="2800" dirty="0" smtClean="0">
                <a:solidFill>
                  <a:schemeClr val="bg1"/>
                </a:solidFill>
                <a:latin typeface="Chalkboard"/>
                <a:cs typeface="Chalkboard"/>
              </a:rPr>
              <a:t>• </a:t>
            </a:r>
            <a:r>
              <a:rPr lang="en-US" sz="2800" dirty="0" smtClean="0">
                <a:solidFill>
                  <a:srgbClr val="FF0000"/>
                </a:solidFill>
                <a:latin typeface="Chalkboard"/>
                <a:cs typeface="Chalkboard"/>
              </a:rPr>
              <a:t>CHARACTERIZATION</a:t>
            </a:r>
            <a:r>
              <a:rPr lang="en-US" sz="2800" dirty="0" smtClean="0">
                <a:solidFill>
                  <a:schemeClr val="bg1"/>
                </a:solidFill>
                <a:latin typeface="Chalkboard"/>
                <a:cs typeface="Chalkboard"/>
              </a:rPr>
              <a:t> (G&amp;G 854-857)</a:t>
            </a:r>
          </a:p>
          <a:p>
            <a:pPr marL="914400" indent="-457200">
              <a:buClr>
                <a:srgbClr val="FF0000"/>
              </a:buClr>
              <a:buFont typeface="Courier New"/>
              <a:buChar char="o"/>
            </a:pPr>
            <a:r>
              <a:rPr lang="en-US" sz="2800" b="1" dirty="0" smtClean="0">
                <a:solidFill>
                  <a:schemeClr val="bg1"/>
                </a:solidFill>
                <a:latin typeface="Chalkboard"/>
                <a:cs typeface="Chalkboard"/>
              </a:rPr>
              <a:t>protagonist</a:t>
            </a:r>
            <a:r>
              <a:rPr lang="en-US" sz="2800" dirty="0" smtClean="0">
                <a:solidFill>
                  <a:schemeClr val="bg1"/>
                </a:solidFill>
                <a:latin typeface="Chalkboard"/>
                <a:cs typeface="Chalkboard"/>
              </a:rPr>
              <a:t> </a:t>
            </a:r>
            <a:r>
              <a:rPr lang="en-US" sz="2800" dirty="0">
                <a:solidFill>
                  <a:schemeClr val="bg1"/>
                </a:solidFill>
                <a:latin typeface="Chalkboard"/>
                <a:cs typeface="Chalkboard"/>
              </a:rPr>
              <a:t>/ </a:t>
            </a:r>
            <a:r>
              <a:rPr lang="en-US" sz="2800" b="1" dirty="0">
                <a:solidFill>
                  <a:schemeClr val="bg1"/>
                </a:solidFill>
                <a:latin typeface="Chalkboard"/>
                <a:cs typeface="Chalkboard"/>
              </a:rPr>
              <a:t>antagonist</a:t>
            </a:r>
          </a:p>
          <a:p>
            <a:pPr marL="1371600" indent="-457200">
              <a:buClr>
                <a:srgbClr val="FF0000"/>
              </a:buClr>
              <a:buFont typeface="Arial"/>
              <a:buChar char="•"/>
            </a:pPr>
            <a:r>
              <a:rPr lang="en-US" sz="2800" b="1" dirty="0" smtClean="0">
                <a:solidFill>
                  <a:schemeClr val="bg1"/>
                </a:solidFill>
                <a:latin typeface="Chalkboard"/>
                <a:cs typeface="Chalkboard"/>
              </a:rPr>
              <a:t>anti</a:t>
            </a:r>
            <a:r>
              <a:rPr lang="en-US" sz="2800" b="1" dirty="0">
                <a:solidFill>
                  <a:schemeClr val="bg1"/>
                </a:solidFill>
                <a:latin typeface="Chalkboard"/>
                <a:cs typeface="Chalkboard"/>
              </a:rPr>
              <a:t>-hero</a:t>
            </a:r>
          </a:p>
          <a:p>
            <a:pPr marL="914400" indent="-457200">
              <a:buClr>
                <a:srgbClr val="FF0000"/>
              </a:buClr>
              <a:buFont typeface="Courier New"/>
              <a:buChar char="o"/>
            </a:pPr>
            <a:r>
              <a:rPr lang="en-US" sz="2800" b="1" dirty="0">
                <a:solidFill>
                  <a:schemeClr val="bg1"/>
                </a:solidFill>
                <a:latin typeface="Chalkboard"/>
                <a:cs typeface="Chalkboard"/>
              </a:rPr>
              <a:t>round</a:t>
            </a:r>
            <a:r>
              <a:rPr lang="en-US" sz="2800" dirty="0">
                <a:solidFill>
                  <a:schemeClr val="bg1"/>
                </a:solidFill>
                <a:latin typeface="Chalkboard"/>
                <a:cs typeface="Chalkboard"/>
              </a:rPr>
              <a:t> character (developed, individualized)</a:t>
            </a:r>
            <a:r>
              <a:rPr lang="en-US" sz="2800" dirty="0" smtClean="0">
                <a:solidFill>
                  <a:schemeClr val="bg1"/>
                </a:solidFill>
                <a:latin typeface="Chalkboard"/>
                <a:cs typeface="Chalkboard"/>
              </a:rPr>
              <a:t>—	</a:t>
            </a:r>
          </a:p>
          <a:p>
            <a:pPr marL="914400" lvl="1">
              <a:buClr>
                <a:srgbClr val="FF0000"/>
              </a:buClr>
            </a:pPr>
            <a:r>
              <a:rPr lang="en-US" sz="2800" dirty="0" smtClean="0">
                <a:solidFill>
                  <a:schemeClr val="bg1"/>
                </a:solidFill>
                <a:latin typeface="Chalkboard"/>
                <a:cs typeface="Chalkboard"/>
              </a:rPr>
              <a:t>—versus</a:t>
            </a:r>
            <a:r>
              <a:rPr lang="en-US" sz="2800" dirty="0">
                <a:solidFill>
                  <a:schemeClr val="bg1"/>
                </a:solidFill>
                <a:latin typeface="Chalkboard"/>
                <a:cs typeface="Chalkboard"/>
              </a:rPr>
              <a:t>—</a:t>
            </a:r>
          </a:p>
          <a:p>
            <a:pPr marL="914400" indent="-457200">
              <a:buClr>
                <a:srgbClr val="FF0000"/>
              </a:buClr>
              <a:buFont typeface="Courier New"/>
              <a:buChar char="o"/>
            </a:pPr>
            <a:r>
              <a:rPr lang="en-US" sz="2800" b="1" dirty="0">
                <a:solidFill>
                  <a:schemeClr val="bg1"/>
                </a:solidFill>
                <a:latin typeface="Chalkboard"/>
                <a:cs typeface="Chalkboard"/>
              </a:rPr>
              <a:t>flat</a:t>
            </a:r>
            <a:r>
              <a:rPr lang="en-US" sz="2800" dirty="0">
                <a:solidFill>
                  <a:schemeClr val="bg1"/>
                </a:solidFill>
                <a:latin typeface="Chalkboard"/>
                <a:cs typeface="Chalkboard"/>
              </a:rPr>
              <a:t> character</a:t>
            </a:r>
          </a:p>
          <a:p>
            <a:pPr marL="1371600" indent="-457200">
              <a:buClr>
                <a:srgbClr val="FF0000"/>
              </a:buClr>
              <a:buFont typeface="Arial"/>
              <a:buChar char="•"/>
            </a:pPr>
            <a:r>
              <a:rPr lang="en-US" sz="2800" b="1" dirty="0" smtClean="0">
                <a:solidFill>
                  <a:schemeClr val="bg1"/>
                </a:solidFill>
                <a:latin typeface="Chalkboard"/>
                <a:cs typeface="Chalkboard"/>
              </a:rPr>
              <a:t>stock</a:t>
            </a:r>
            <a:r>
              <a:rPr lang="en-US" sz="2800" dirty="0" smtClean="0">
                <a:solidFill>
                  <a:schemeClr val="bg1"/>
                </a:solidFill>
                <a:latin typeface="Chalkboard"/>
                <a:cs typeface="Chalkboard"/>
              </a:rPr>
              <a:t> character (stereotype)</a:t>
            </a:r>
          </a:p>
          <a:p>
            <a:pPr marL="914400" indent="-457200">
              <a:buClr>
                <a:srgbClr val="FF0000"/>
              </a:buClr>
              <a:buFont typeface="Courier New"/>
              <a:buChar char="o"/>
            </a:pPr>
            <a:r>
              <a:rPr lang="en-US" sz="2800" b="1" dirty="0" smtClean="0">
                <a:solidFill>
                  <a:schemeClr val="bg1"/>
                </a:solidFill>
                <a:latin typeface="Chalkboard"/>
                <a:cs typeface="Chalkboard"/>
              </a:rPr>
              <a:t>dynamic</a:t>
            </a:r>
            <a:r>
              <a:rPr lang="en-US" sz="2800" dirty="0" smtClean="0">
                <a:solidFill>
                  <a:schemeClr val="bg1"/>
                </a:solidFill>
                <a:latin typeface="Chalkboard"/>
                <a:cs typeface="Chalkboard"/>
              </a:rPr>
              <a:t> </a:t>
            </a:r>
            <a:r>
              <a:rPr lang="en-US" sz="2800" dirty="0">
                <a:solidFill>
                  <a:schemeClr val="bg1"/>
                </a:solidFill>
                <a:latin typeface="Chalkboard"/>
                <a:cs typeface="Chalkboard"/>
              </a:rPr>
              <a:t>character / </a:t>
            </a:r>
            <a:r>
              <a:rPr lang="en-US" sz="2800" b="1" dirty="0">
                <a:solidFill>
                  <a:schemeClr val="bg1"/>
                </a:solidFill>
                <a:latin typeface="Chalkboard"/>
                <a:cs typeface="Chalkboard"/>
              </a:rPr>
              <a:t>static</a:t>
            </a:r>
            <a:r>
              <a:rPr lang="en-US" sz="2800" dirty="0">
                <a:solidFill>
                  <a:schemeClr val="bg1"/>
                </a:solidFill>
                <a:latin typeface="Chalkboard"/>
                <a:cs typeface="Chalkboard"/>
              </a:rPr>
              <a:t> character</a:t>
            </a:r>
          </a:p>
          <a:p>
            <a:pPr marL="1371600" indent="-457200">
              <a:buClr>
                <a:srgbClr val="FF0000"/>
              </a:buClr>
              <a:buFont typeface="Arial"/>
              <a:buChar char="•"/>
            </a:pPr>
            <a:r>
              <a:rPr lang="en-US" sz="2800" b="1" dirty="0" smtClean="0">
                <a:solidFill>
                  <a:schemeClr val="bg1"/>
                </a:solidFill>
                <a:latin typeface="Chalkboard"/>
                <a:cs typeface="Chalkboard"/>
              </a:rPr>
              <a:t>conflict</a:t>
            </a:r>
            <a:endParaRPr lang="en-US" sz="2800" b="1" dirty="0">
              <a:solidFill>
                <a:schemeClr val="bg1"/>
              </a:solidFill>
              <a:latin typeface="Chalkboard"/>
              <a:cs typeface="Chalkboard"/>
            </a:endParaRPr>
          </a:p>
          <a:p>
            <a:pPr marL="1371600" indent="-457200">
              <a:buClr>
                <a:srgbClr val="FF0000"/>
              </a:buClr>
              <a:buFont typeface="Arial"/>
              <a:buChar char="•"/>
            </a:pPr>
            <a:r>
              <a:rPr lang="en-US" sz="2800" b="1" dirty="0" smtClean="0">
                <a:solidFill>
                  <a:schemeClr val="bg1"/>
                </a:solidFill>
                <a:latin typeface="Chalkboard"/>
                <a:cs typeface="Chalkboard"/>
              </a:rPr>
              <a:t>epiphany</a:t>
            </a:r>
          </a:p>
          <a:p>
            <a:pPr marL="914400">
              <a:buClr>
                <a:srgbClr val="FF0000"/>
              </a:buClr>
            </a:pPr>
            <a:endParaRPr lang="en-US" sz="2800" b="1" dirty="0" smtClean="0">
              <a:solidFill>
                <a:schemeClr val="bg1"/>
              </a:solidFill>
              <a:latin typeface="Chalkboard"/>
              <a:cs typeface="Chalkboard"/>
            </a:endParaRPr>
          </a:p>
          <a:p>
            <a:pPr>
              <a:buClr>
                <a:srgbClr val="FF0000"/>
              </a:buClr>
            </a:pPr>
            <a:r>
              <a:rPr lang="en-US" sz="2800" dirty="0" smtClean="0">
                <a:solidFill>
                  <a:schemeClr val="bg1"/>
                </a:solidFill>
                <a:latin typeface="Chalkboard"/>
                <a:cs typeface="Chalkboard"/>
              </a:rPr>
              <a:t>—One could finally add (again) that </a:t>
            </a:r>
            <a:r>
              <a:rPr lang="en-US" sz="2800" i="1" dirty="0" smtClean="0">
                <a:solidFill>
                  <a:schemeClr val="bg1"/>
                </a:solidFill>
                <a:latin typeface="Chalkboard"/>
                <a:cs typeface="Chalkboard"/>
              </a:rPr>
              <a:t>character</a:t>
            </a:r>
            <a:r>
              <a:rPr lang="en-US" sz="2800" dirty="0" smtClean="0">
                <a:solidFill>
                  <a:schemeClr val="bg1"/>
                </a:solidFill>
                <a:latin typeface="Chalkboard"/>
                <a:cs typeface="Chalkboard"/>
              </a:rPr>
              <a:t> becomes more important, generally speaking, than </a:t>
            </a:r>
            <a:r>
              <a:rPr lang="en-US" sz="2800" i="1" dirty="0" smtClean="0">
                <a:solidFill>
                  <a:schemeClr val="bg1"/>
                </a:solidFill>
                <a:latin typeface="Chalkboard"/>
                <a:cs typeface="Chalkboard"/>
              </a:rPr>
              <a:t>plot</a:t>
            </a:r>
            <a:r>
              <a:rPr lang="en-US" sz="2800" dirty="0" smtClean="0">
                <a:solidFill>
                  <a:schemeClr val="bg1"/>
                </a:solidFill>
                <a:latin typeface="Chalkboard"/>
                <a:cs typeface="Chalkboard"/>
              </a:rPr>
              <a:t> in modern &amp; postmodern short stories, but of course there are a great many exceptions.</a:t>
            </a:r>
            <a:endParaRPr lang="en-US" sz="2800" dirty="0">
              <a:solidFill>
                <a:schemeClr val="bg1"/>
              </a:solidFill>
              <a:latin typeface="Chalkboard"/>
              <a:cs typeface="Chalkboard"/>
            </a:endParaRPr>
          </a:p>
          <a:p>
            <a:endParaRPr lang="en-US" sz="2800" dirty="0" smtClean="0">
              <a:solidFill>
                <a:schemeClr val="bg1"/>
              </a:solidFill>
              <a:latin typeface="Chalkboard"/>
              <a:cs typeface="Chalkboard"/>
            </a:endParaRPr>
          </a:p>
        </p:txBody>
      </p:sp>
    </p:spTree>
    <p:extLst>
      <p:ext uri="{BB962C8B-B14F-4D97-AF65-F5344CB8AC3E}">
        <p14:creationId xmlns:p14="http://schemas.microsoft.com/office/powerpoint/2010/main" val="2569634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1063</TotalTime>
  <Words>2988</Words>
  <Application>Microsoft Macintosh PowerPoint</Application>
  <PresentationFormat>On-screen Show (4:3)</PresentationFormat>
  <Paragraphs>301</Paragraphs>
  <Slides>49</Slides>
  <Notes>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Paper</vt:lpstr>
      <vt:lpstr>The Art (&amp; Times) of the Short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Art (&amp; Times) of the Short Story</vt:lpstr>
    </vt:vector>
  </TitlesOfParts>
  <Company>U of Nebraska-Lincoln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(&amp; times) of the short story</dc:title>
  <dc:creator>Thomas C. Gannon</dc:creator>
  <cp:lastModifiedBy>Tom Gannon</cp:lastModifiedBy>
  <cp:revision>416</cp:revision>
  <dcterms:created xsi:type="dcterms:W3CDTF">2013-07-19T16:05:37Z</dcterms:created>
  <dcterms:modified xsi:type="dcterms:W3CDTF">2015-01-15T23:27:42Z</dcterms:modified>
</cp:coreProperties>
</file>